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8"/>
  </p:notesMasterIdLst>
  <p:handoutMasterIdLst>
    <p:handoutMasterId r:id="rId39"/>
  </p:handoutMasterIdLst>
  <p:sldIdLst>
    <p:sldId id="256" r:id="rId5"/>
    <p:sldId id="330" r:id="rId6"/>
    <p:sldId id="331" r:id="rId7"/>
    <p:sldId id="334" r:id="rId8"/>
    <p:sldId id="335" r:id="rId9"/>
    <p:sldId id="332" r:id="rId10"/>
    <p:sldId id="333" r:id="rId11"/>
    <p:sldId id="262" r:id="rId12"/>
    <p:sldId id="363" r:id="rId13"/>
    <p:sldId id="341" r:id="rId14"/>
    <p:sldId id="340" r:id="rId15"/>
    <p:sldId id="342" r:id="rId16"/>
    <p:sldId id="343" r:id="rId17"/>
    <p:sldId id="345" r:id="rId18"/>
    <p:sldId id="344" r:id="rId19"/>
    <p:sldId id="347" r:id="rId20"/>
    <p:sldId id="348" r:id="rId21"/>
    <p:sldId id="349" r:id="rId22"/>
    <p:sldId id="350" r:id="rId23"/>
    <p:sldId id="352" r:id="rId24"/>
    <p:sldId id="364" r:id="rId25"/>
    <p:sldId id="353" r:id="rId26"/>
    <p:sldId id="354" r:id="rId27"/>
    <p:sldId id="292" r:id="rId28"/>
    <p:sldId id="356" r:id="rId29"/>
    <p:sldId id="358" r:id="rId30"/>
    <p:sldId id="357" r:id="rId31"/>
    <p:sldId id="293" r:id="rId32"/>
    <p:sldId id="360" r:id="rId33"/>
    <p:sldId id="361" r:id="rId34"/>
    <p:sldId id="362" r:id="rId35"/>
    <p:sldId id="329" r:id="rId36"/>
    <p:sldId id="275" r:id="rId37"/>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5895" autoAdjust="0"/>
  </p:normalViewPr>
  <p:slideViewPr>
    <p:cSldViewPr snapToGrid="0">
      <p:cViewPr varScale="1">
        <p:scale>
          <a:sx n="133" d="100"/>
          <a:sy n="133" d="100"/>
        </p:scale>
        <p:origin x="876"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9" d="100"/>
          <a:sy n="69" d="100"/>
        </p:scale>
        <p:origin x="2832"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a:p>
        </p:txBody>
      </p:sp>
      <p:sp>
        <p:nvSpPr>
          <p:cNvPr id="3" name="Segnaposto data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E17A3ECD-F0AA-4AE7-BC50-5E6115381BC9}" type="datetime1">
              <a:rPr lang="it-IT" smtClean="0"/>
              <a:t>27/04/2025</a:t>
            </a:fld>
            <a:endParaRPr lang="it-IT" dirty="0"/>
          </a:p>
        </p:txBody>
      </p:sp>
      <p:sp>
        <p:nvSpPr>
          <p:cNvPr id="4" name="Segnaposto piè di pagina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a:p>
        </p:txBody>
      </p:sp>
      <p:sp>
        <p:nvSpPr>
          <p:cNvPr id="5" name="Segnaposto numero diapositiva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37B95B5C-AE81-486B-8299-C690ADF087B7}" type="slidenum">
              <a:rPr lang="it-IT" smtClean="0"/>
              <a:t>‹N›</a:t>
            </a:fld>
            <a:endParaRPr lang="it-IT"/>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4C1B47AC-3A42-4275-85A1-844C73A237C2}" type="datetime1">
              <a:rPr lang="it-IT" smtClean="0"/>
              <a:pPr/>
              <a:t>27/04/2025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6922D2F8-28A7-48E8-ADD3-E9583D47D83D}" type="slidenum">
              <a:rPr lang="it-IT" noProof="0" smtClean="0"/>
              <a:t>‹N›</a:t>
            </a:fld>
            <a:endParaRPr lang="it-IT" noProof="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a:t>
            </a:fld>
            <a:endParaRPr lang="it-IT"/>
          </a:p>
        </p:txBody>
      </p:sp>
    </p:spTree>
    <p:extLst>
      <p:ext uri="{BB962C8B-B14F-4D97-AF65-F5344CB8AC3E}">
        <p14:creationId xmlns:p14="http://schemas.microsoft.com/office/powerpoint/2010/main" val="53608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9D3A-FC45-EB46-DB05-2F27B880DF1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A9BB4E-76A7-ED70-B2E5-E8A4C5C8E87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D75E49C-9CB0-E155-9813-1FB18623C74D}"/>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2AC62F3-C04C-25A7-63E1-79A6F8C0416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10</a:t>
            </a:fld>
            <a:endParaRPr lang="it-IT"/>
          </a:p>
        </p:txBody>
      </p:sp>
    </p:spTree>
    <p:extLst>
      <p:ext uri="{BB962C8B-B14F-4D97-AF65-F5344CB8AC3E}">
        <p14:creationId xmlns:p14="http://schemas.microsoft.com/office/powerpoint/2010/main" val="166286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33E-CAD9-3F8E-F19A-3A203CEB694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BDCE4F-2464-1F80-49AD-6563AB4341F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C947923-0D10-784E-BF0F-9FF0EBCDA10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5E3F8F8-1D95-63D1-B7A4-DE09E4272E2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11</a:t>
            </a:fld>
            <a:endParaRPr lang="it-IT"/>
          </a:p>
        </p:txBody>
      </p:sp>
    </p:spTree>
    <p:extLst>
      <p:ext uri="{BB962C8B-B14F-4D97-AF65-F5344CB8AC3E}">
        <p14:creationId xmlns:p14="http://schemas.microsoft.com/office/powerpoint/2010/main" val="1951402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0CCDE-78D1-337B-6635-AAD607AF171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0A082DE-31C1-4CA8-18CD-DCB5821E400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A2AAC2-7200-9A1F-B5D3-C83EF1E7D31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53E1C73-62A3-E6D2-55E7-FADC4A19F7ED}"/>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12</a:t>
            </a:fld>
            <a:endParaRPr lang="it-IT"/>
          </a:p>
        </p:txBody>
      </p:sp>
    </p:spTree>
    <p:extLst>
      <p:ext uri="{BB962C8B-B14F-4D97-AF65-F5344CB8AC3E}">
        <p14:creationId xmlns:p14="http://schemas.microsoft.com/office/powerpoint/2010/main" val="272855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8891C-B29F-775D-3BE0-50B7BC9220F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5914AD3-5B6D-9214-B61A-2131FF6BE21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17E60D8-15F4-07A0-2749-005CF25EC28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4AEAB7-D3BF-E9D1-DADE-98688B15F78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13</a:t>
            </a:fld>
            <a:endParaRPr lang="it-IT"/>
          </a:p>
        </p:txBody>
      </p:sp>
    </p:spTree>
    <p:extLst>
      <p:ext uri="{BB962C8B-B14F-4D97-AF65-F5344CB8AC3E}">
        <p14:creationId xmlns:p14="http://schemas.microsoft.com/office/powerpoint/2010/main" val="21277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5065-3355-4A46-F0F2-0B64A539BDF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35A7656-1EB3-368B-5F4A-A94F53C918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D32AAB5-6911-71E0-A0E9-ED696B87BD3D}"/>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29BBC3C-0538-AA55-B743-2F273995C8F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14</a:t>
            </a:fld>
            <a:endParaRPr lang="it-IT"/>
          </a:p>
        </p:txBody>
      </p:sp>
    </p:spTree>
    <p:extLst>
      <p:ext uri="{BB962C8B-B14F-4D97-AF65-F5344CB8AC3E}">
        <p14:creationId xmlns:p14="http://schemas.microsoft.com/office/powerpoint/2010/main" val="330313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7556B-7A25-8A74-EA27-6A41ECB23A1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5226A81-CEC4-1125-86E0-CAEE74D751F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4B2902C-0F04-C913-187B-E0591CFC30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11CF8C3-63B4-98D6-0015-204CF14AF63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15</a:t>
            </a:fld>
            <a:endParaRPr lang="it-IT"/>
          </a:p>
        </p:txBody>
      </p:sp>
    </p:spTree>
    <p:extLst>
      <p:ext uri="{BB962C8B-B14F-4D97-AF65-F5344CB8AC3E}">
        <p14:creationId xmlns:p14="http://schemas.microsoft.com/office/powerpoint/2010/main" val="414210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84F77-2F8F-C784-F3D6-F2899B17F0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DBE0A47-98B3-3A69-CEA1-A910A0CF032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0C0C233-5D1A-5535-6436-DDAF55E1ED9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028821B-BB1B-AE98-F5EE-1C088275FA0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16</a:t>
            </a:fld>
            <a:endParaRPr lang="it-IT"/>
          </a:p>
        </p:txBody>
      </p:sp>
    </p:spTree>
    <p:extLst>
      <p:ext uri="{BB962C8B-B14F-4D97-AF65-F5344CB8AC3E}">
        <p14:creationId xmlns:p14="http://schemas.microsoft.com/office/powerpoint/2010/main" val="81370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4079E-0D9A-2EE9-F6EE-A3A50FF360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781AB5D-71CA-4C52-E7EA-86D31A393E5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A844CEC-519D-CBDB-D7E6-26B1C93BADC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317E0B3-FAE4-C0C5-3B58-B6538323F52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17</a:t>
            </a:fld>
            <a:endParaRPr lang="it-IT"/>
          </a:p>
        </p:txBody>
      </p:sp>
    </p:spTree>
    <p:extLst>
      <p:ext uri="{BB962C8B-B14F-4D97-AF65-F5344CB8AC3E}">
        <p14:creationId xmlns:p14="http://schemas.microsoft.com/office/powerpoint/2010/main" val="3611652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80C1B-B760-21C0-12BC-C940C381DDA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CD81E5A-8C65-F47E-5C37-E8DB91EF13E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E48E0A-6CD6-A96B-80E1-3757B7488CF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23E8B83-EAA2-726C-4A41-E395545B528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18</a:t>
            </a:fld>
            <a:endParaRPr lang="it-IT"/>
          </a:p>
        </p:txBody>
      </p:sp>
    </p:spTree>
    <p:extLst>
      <p:ext uri="{BB962C8B-B14F-4D97-AF65-F5344CB8AC3E}">
        <p14:creationId xmlns:p14="http://schemas.microsoft.com/office/powerpoint/2010/main" val="147345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F0DAF-B715-3DCA-A811-678D7661B19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5C44382-C227-8E00-FD1F-17A726BD624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337C5BD-8271-B5D9-6774-1E1D965B1A0E}"/>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E627B29C-5229-6B2E-5A0D-EDD54511013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19</a:t>
            </a:fld>
            <a:endParaRPr lang="it-IT"/>
          </a:p>
        </p:txBody>
      </p:sp>
    </p:spTree>
    <p:extLst>
      <p:ext uri="{BB962C8B-B14F-4D97-AF65-F5344CB8AC3E}">
        <p14:creationId xmlns:p14="http://schemas.microsoft.com/office/powerpoint/2010/main" val="410891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9B94F-5A89-27A3-2CB6-70BB6E71A35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9CC7DF-3623-82BA-A3E0-5102123702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953D507-7C70-693E-A969-9C1B838703BF}"/>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DAD7DD78-1DC3-1654-3F02-EA94B7CC697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a:t>
            </a:fld>
            <a:endParaRPr lang="it-IT"/>
          </a:p>
        </p:txBody>
      </p:sp>
    </p:spTree>
    <p:extLst>
      <p:ext uri="{BB962C8B-B14F-4D97-AF65-F5344CB8AC3E}">
        <p14:creationId xmlns:p14="http://schemas.microsoft.com/office/powerpoint/2010/main" val="114252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85D5-A53A-1D52-7F64-95A33D21805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EC997AA-0E36-DA18-F86F-AB27B33577B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A69DB52-328C-CB19-DA0A-F276F646E7E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1A28465-5356-D8EF-8D45-148FDFE09D8A}"/>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20</a:t>
            </a:fld>
            <a:endParaRPr lang="it-IT"/>
          </a:p>
        </p:txBody>
      </p:sp>
    </p:spTree>
    <p:extLst>
      <p:ext uri="{BB962C8B-B14F-4D97-AF65-F5344CB8AC3E}">
        <p14:creationId xmlns:p14="http://schemas.microsoft.com/office/powerpoint/2010/main" val="1807044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17DF9-FBA2-6C9C-77D7-A94DD4D62DA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E0E3E90-01E3-39D8-7D64-0870FEE9899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999D68D-A4D1-FBFD-C57D-FA68B4B445D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CA59061-E23E-FEA8-7762-2478B3F0386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21</a:t>
            </a:fld>
            <a:endParaRPr lang="it-IT"/>
          </a:p>
        </p:txBody>
      </p:sp>
    </p:spTree>
    <p:extLst>
      <p:ext uri="{BB962C8B-B14F-4D97-AF65-F5344CB8AC3E}">
        <p14:creationId xmlns:p14="http://schemas.microsoft.com/office/powerpoint/2010/main" val="2827943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F784-F3E9-7C9D-4115-7F58A6DD7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7461141-FE4E-FA97-0974-3927459336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56BC466-BFE4-281D-4C55-E3FCA4A4E18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A9A19AA-5EE2-3EBC-7F9F-7CE3CF09192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22</a:t>
            </a:fld>
            <a:endParaRPr lang="it-IT"/>
          </a:p>
        </p:txBody>
      </p:sp>
    </p:spTree>
    <p:extLst>
      <p:ext uri="{BB962C8B-B14F-4D97-AF65-F5344CB8AC3E}">
        <p14:creationId xmlns:p14="http://schemas.microsoft.com/office/powerpoint/2010/main" val="2800141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92608-202C-878E-EE04-068F5A5F90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C05B74C-8C67-7ECA-2D55-E40FAAE341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4DA2EA4-FE07-1401-A9F3-23EEDB8D7A3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61A02EF-A013-6993-7539-D01DB2D9EA4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23</a:t>
            </a:fld>
            <a:endParaRPr lang="it-IT"/>
          </a:p>
        </p:txBody>
      </p:sp>
    </p:spTree>
    <p:extLst>
      <p:ext uri="{BB962C8B-B14F-4D97-AF65-F5344CB8AC3E}">
        <p14:creationId xmlns:p14="http://schemas.microsoft.com/office/powerpoint/2010/main" val="866187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258C1-389C-06F0-993E-BEA3A6D20D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84D51C2-E51E-9812-CE6C-8728405808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67BC24-77FB-D836-E485-EC330C24F95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002D4E6-240E-B43A-F1C7-6074069942B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24</a:t>
            </a:fld>
            <a:endParaRPr lang="it-IT"/>
          </a:p>
        </p:txBody>
      </p:sp>
    </p:spTree>
    <p:extLst>
      <p:ext uri="{BB962C8B-B14F-4D97-AF65-F5344CB8AC3E}">
        <p14:creationId xmlns:p14="http://schemas.microsoft.com/office/powerpoint/2010/main" val="2047051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9A523-5CCC-7040-221C-F9709228CE0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75CF145-1E85-A1F2-1239-C41B7AA153D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C48FDE1-5344-B8D8-0C92-BD30E62474B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B186451-0A9E-7E6C-5ADB-3AAA7E97247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25</a:t>
            </a:fld>
            <a:endParaRPr lang="it-IT"/>
          </a:p>
        </p:txBody>
      </p:sp>
    </p:spTree>
    <p:extLst>
      <p:ext uri="{BB962C8B-B14F-4D97-AF65-F5344CB8AC3E}">
        <p14:creationId xmlns:p14="http://schemas.microsoft.com/office/powerpoint/2010/main" val="1449755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B3A01-5D61-00D2-FB81-4405A908417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5C60BE0-D1D4-3533-F0E2-6191712B062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20EF7D3-DE13-5553-F499-866AABBCCCA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777D9D-4D86-EBE6-E616-C43ED1FBF10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26</a:t>
            </a:fld>
            <a:endParaRPr lang="it-IT"/>
          </a:p>
        </p:txBody>
      </p:sp>
    </p:spTree>
    <p:extLst>
      <p:ext uri="{BB962C8B-B14F-4D97-AF65-F5344CB8AC3E}">
        <p14:creationId xmlns:p14="http://schemas.microsoft.com/office/powerpoint/2010/main" val="3556619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69F2-41C9-D0FB-5762-0F3EA39DB6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D736302-29F5-8488-3A1E-40D45D462E2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279991-336A-DAD1-C144-4EB2226EB1D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BC96790-C975-939D-AB04-C4C5327678F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27</a:t>
            </a:fld>
            <a:endParaRPr lang="it-IT"/>
          </a:p>
        </p:txBody>
      </p:sp>
    </p:spTree>
    <p:extLst>
      <p:ext uri="{BB962C8B-B14F-4D97-AF65-F5344CB8AC3E}">
        <p14:creationId xmlns:p14="http://schemas.microsoft.com/office/powerpoint/2010/main" val="389713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1FF6-8556-88EA-0177-D55785DE0AF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72A9AB1-8159-1000-E3B1-C1879F8FCA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11C6282-E986-D6A3-947D-BEE3642F2A5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B019974-14D6-C957-D321-1E188AF8E0A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28</a:t>
            </a:fld>
            <a:endParaRPr lang="it-IT"/>
          </a:p>
        </p:txBody>
      </p:sp>
    </p:spTree>
    <p:extLst>
      <p:ext uri="{BB962C8B-B14F-4D97-AF65-F5344CB8AC3E}">
        <p14:creationId xmlns:p14="http://schemas.microsoft.com/office/powerpoint/2010/main" val="26641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413A3-2EA1-8D6C-BD36-23C4D224CA3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2076EF5-4872-A916-9842-BBA63FAD801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AD657E5-B1C6-73EF-0AC3-40C405DD0362}"/>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8826F7C-6197-9DEC-29AC-79C194F62D8A}"/>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29</a:t>
            </a:fld>
            <a:endParaRPr lang="it-IT"/>
          </a:p>
        </p:txBody>
      </p:sp>
    </p:spTree>
    <p:extLst>
      <p:ext uri="{BB962C8B-B14F-4D97-AF65-F5344CB8AC3E}">
        <p14:creationId xmlns:p14="http://schemas.microsoft.com/office/powerpoint/2010/main" val="374852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0CC46-73F4-155C-F40A-F9A4AA25980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DF35D90-223F-FDE6-67C7-66C729FF638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FBDC4DB-99A4-1748-88DF-D2F97E403D6C}"/>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5D707513-9941-A1B1-365B-D0B11176185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a:t>
            </a:fld>
            <a:endParaRPr lang="it-IT"/>
          </a:p>
        </p:txBody>
      </p:sp>
    </p:spTree>
    <p:extLst>
      <p:ext uri="{BB962C8B-B14F-4D97-AF65-F5344CB8AC3E}">
        <p14:creationId xmlns:p14="http://schemas.microsoft.com/office/powerpoint/2010/main" val="132822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DC54-DADD-C6BF-3FEE-081467E0124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28C774E-5195-F61A-B351-77C41632A82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B1613C4-A223-8326-AFA0-F21D09B01707}"/>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28BD5EA-50ED-F15B-6FFA-12393570302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30</a:t>
            </a:fld>
            <a:endParaRPr lang="it-IT"/>
          </a:p>
        </p:txBody>
      </p:sp>
    </p:spTree>
    <p:extLst>
      <p:ext uri="{BB962C8B-B14F-4D97-AF65-F5344CB8AC3E}">
        <p14:creationId xmlns:p14="http://schemas.microsoft.com/office/powerpoint/2010/main" val="1906807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DF6A-20D5-E6DF-53F1-4B35D3370F2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2C4FCA2-9316-646E-89C6-DAFB8FBFA6F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E034876-DA21-C529-B76C-DEED1F2676E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16D21A2-0374-771B-6564-C6DFB2D7507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31</a:t>
            </a:fld>
            <a:endParaRPr lang="it-IT"/>
          </a:p>
        </p:txBody>
      </p:sp>
    </p:spTree>
    <p:extLst>
      <p:ext uri="{BB962C8B-B14F-4D97-AF65-F5344CB8AC3E}">
        <p14:creationId xmlns:p14="http://schemas.microsoft.com/office/powerpoint/2010/main" val="543976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5A06F-4E1F-687A-8F82-D21BD634EC3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BFF75B2-33F5-A1A6-BCEC-7EF558ECA7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8BC95EF-3FC5-A7F9-7189-3CFF1A4C1AF3}"/>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06BBA03F-36DD-6636-DCB4-B244A87DB4A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32</a:t>
            </a:fld>
            <a:endParaRPr lang="it-IT"/>
          </a:p>
        </p:txBody>
      </p:sp>
    </p:spTree>
    <p:extLst>
      <p:ext uri="{BB962C8B-B14F-4D97-AF65-F5344CB8AC3E}">
        <p14:creationId xmlns:p14="http://schemas.microsoft.com/office/powerpoint/2010/main" val="1710929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33</a:t>
            </a:fld>
            <a:endParaRPr lang="it-IT"/>
          </a:p>
        </p:txBody>
      </p:sp>
    </p:spTree>
    <p:extLst>
      <p:ext uri="{BB962C8B-B14F-4D97-AF65-F5344CB8AC3E}">
        <p14:creationId xmlns:p14="http://schemas.microsoft.com/office/powerpoint/2010/main" val="152043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8EBC4-3B6D-6913-A9AE-BB09515ACB0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3DA945F-8D96-1352-0949-183E37D6189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5BEADE4-6179-DD14-C634-DF9B71E4DBEA}"/>
              </a:ext>
            </a:extLst>
          </p:cNvPr>
          <p:cNvSpPr>
            <a:spLocks noGrp="1"/>
          </p:cNvSpPr>
          <p:nvPr>
            <p:ph type="body" idx="1"/>
          </p:nvPr>
        </p:nvSpPr>
        <p:spPr/>
        <p:txBody>
          <a:bodyPr rtlCol="0"/>
          <a:lstStyle>
            <a:defPPr>
              <a:defRPr lang="it-IT"/>
            </a:defPPr>
          </a:lstStyle>
          <a:p>
            <a:pPr rtl="0"/>
            <a:r>
              <a:rPr lang="it-IT" dirty="0"/>
              <a:t>I </a:t>
            </a:r>
            <a:r>
              <a:rPr lang="it-IT" dirty="0" err="1"/>
              <a:t>biosynthetic</a:t>
            </a:r>
            <a:r>
              <a:rPr lang="it-IT" dirty="0"/>
              <a:t> gene clusters sono operoni, cioè geni adiacenti codificati da un unico primer, che codificano</a:t>
            </a:r>
          </a:p>
          <a:p>
            <a:pPr rtl="0"/>
            <a:r>
              <a:rPr lang="it-IT" dirty="0"/>
              <a:t>per metaboliti secondari e sono spesso presenti nei genomi batterici e fungini.</a:t>
            </a:r>
          </a:p>
          <a:p>
            <a:pPr rtl="0"/>
            <a:endParaRPr lang="it-IT" dirty="0"/>
          </a:p>
        </p:txBody>
      </p:sp>
      <p:sp>
        <p:nvSpPr>
          <p:cNvPr id="4" name="Segnaposto numero diapositiva 3">
            <a:extLst>
              <a:ext uri="{FF2B5EF4-FFF2-40B4-BE49-F238E27FC236}">
                <a16:creationId xmlns:a16="http://schemas.microsoft.com/office/drawing/2014/main" id="{F39CE485-CCB0-BCC6-3E33-CCAD3EEFF24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a:t>
            </a:fld>
            <a:endParaRPr lang="it-IT"/>
          </a:p>
        </p:txBody>
      </p:sp>
    </p:spTree>
    <p:extLst>
      <p:ext uri="{BB962C8B-B14F-4D97-AF65-F5344CB8AC3E}">
        <p14:creationId xmlns:p14="http://schemas.microsoft.com/office/powerpoint/2010/main" val="325130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DB6F5-E508-0B9C-AC7F-34BD174833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377950-4498-7BCE-8333-EC2C30A7F7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16A0438-BE60-16F9-CE5A-1BCE0F5DF4D7}"/>
              </a:ext>
            </a:extLst>
          </p:cNvPr>
          <p:cNvSpPr>
            <a:spLocks noGrp="1"/>
          </p:cNvSpPr>
          <p:nvPr>
            <p:ph type="body" idx="1"/>
          </p:nvPr>
        </p:nvSpPr>
        <p:spPr/>
        <p:txBody>
          <a:bodyPr rtlCol="0"/>
          <a:lstStyle>
            <a:defPPr>
              <a:defRPr lang="it-IT"/>
            </a:defPPr>
          </a:lstStyle>
          <a:p>
            <a:pPr rtl="0"/>
            <a:r>
              <a:rPr lang="it-IT" dirty="0"/>
              <a:t>I </a:t>
            </a:r>
            <a:r>
              <a:rPr lang="it-IT" dirty="0" err="1"/>
              <a:t>biosynthetic</a:t>
            </a:r>
            <a:r>
              <a:rPr lang="it-IT" dirty="0"/>
              <a:t> gene clusters sono operoni, cioè geni adiacenti codificati da un unico primer, che codificano</a:t>
            </a:r>
          </a:p>
          <a:p>
            <a:pPr rtl="0"/>
            <a:r>
              <a:rPr lang="it-IT" dirty="0"/>
              <a:t>per metaboliti secondari e sono spesso presenti nei genomi batterici e fungini.</a:t>
            </a:r>
          </a:p>
          <a:p>
            <a:pPr rtl="0"/>
            <a:endParaRPr lang="it-IT" dirty="0"/>
          </a:p>
        </p:txBody>
      </p:sp>
      <p:sp>
        <p:nvSpPr>
          <p:cNvPr id="4" name="Segnaposto numero diapositiva 3">
            <a:extLst>
              <a:ext uri="{FF2B5EF4-FFF2-40B4-BE49-F238E27FC236}">
                <a16:creationId xmlns:a16="http://schemas.microsoft.com/office/drawing/2014/main" id="{F5739E46-5DC6-B8D8-DCD7-C1009DA9A71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a:t>
            </a:fld>
            <a:endParaRPr lang="it-IT"/>
          </a:p>
        </p:txBody>
      </p:sp>
    </p:spTree>
    <p:extLst>
      <p:ext uri="{BB962C8B-B14F-4D97-AF65-F5344CB8AC3E}">
        <p14:creationId xmlns:p14="http://schemas.microsoft.com/office/powerpoint/2010/main" val="939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0447-D0CB-75F8-76CD-012EE681F8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59A7DA3-CFFF-3C9A-A1E1-58C7A2D935D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9A204EB-1E23-51A9-4826-89EC5049A6B4}"/>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B74C9CF1-E87F-BCEA-8BA3-96DF3EB2116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6</a:t>
            </a:fld>
            <a:endParaRPr lang="it-IT"/>
          </a:p>
        </p:txBody>
      </p:sp>
    </p:spTree>
    <p:extLst>
      <p:ext uri="{BB962C8B-B14F-4D97-AF65-F5344CB8AC3E}">
        <p14:creationId xmlns:p14="http://schemas.microsoft.com/office/powerpoint/2010/main" val="74705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62C5-2931-5DC7-4BE2-D4B86946E30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FCAB38B-12B5-5FCE-39CD-AE1E38B8C43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EBFFCDA-B871-A324-F772-7117A66B9B2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79CB1A7-DBC6-40CC-6944-D34FBF2BF61D}"/>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7</a:t>
            </a:fld>
            <a:endParaRPr lang="it-IT"/>
          </a:p>
        </p:txBody>
      </p:sp>
    </p:spTree>
    <p:extLst>
      <p:ext uri="{BB962C8B-B14F-4D97-AF65-F5344CB8AC3E}">
        <p14:creationId xmlns:p14="http://schemas.microsoft.com/office/powerpoint/2010/main" val="1871091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8</a:t>
            </a:fld>
            <a:endParaRPr lang="it-IT"/>
          </a:p>
        </p:txBody>
      </p:sp>
    </p:spTree>
    <p:extLst>
      <p:ext uri="{BB962C8B-B14F-4D97-AF65-F5344CB8AC3E}">
        <p14:creationId xmlns:p14="http://schemas.microsoft.com/office/powerpoint/2010/main" val="182809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3A4A2-4411-ABDB-8C9E-E92DEC72BDE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6790A2-8409-F0C5-38B6-4120D792A5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BDC8D1-77A4-E438-75E9-7E16A05061C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DB34B0C-E6A5-59E9-E7C8-545F65EC56E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9</a:t>
            </a:fld>
            <a:endParaRPr lang="it-IT"/>
          </a:p>
        </p:txBody>
      </p:sp>
    </p:spTree>
    <p:extLst>
      <p:ext uri="{BB962C8B-B14F-4D97-AF65-F5344CB8AC3E}">
        <p14:creationId xmlns:p14="http://schemas.microsoft.com/office/powerpoint/2010/main" val="265160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accent1"/>
        </a:solidFill>
        <a:effectLst/>
      </p:bgPr>
    </p:bg>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rtlCol="0" anchor="b"/>
          <a:lstStyle>
            <a:lvl1pP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4" name="Segnaposto testo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rtlCol="0">
            <a:normAutofit/>
          </a:bodyPr>
          <a:lstStyle>
            <a:lvl1pPr marL="0" indent="0" algn="l">
              <a:buNone/>
              <a:defRPr lang="it-IT" sz="1800" i="0">
                <a:solidFill>
                  <a:schemeClr val="bg1"/>
                </a:solidFill>
                <a:latin typeface="Calibri Light" panose="020F0302020204030204" pitchFamily="34" charset="0"/>
              </a:defRPr>
            </a:lvl1pPr>
          </a:lstStyle>
          <a:p>
            <a:pPr lvl="0" rtl="0"/>
            <a:r>
              <a:rPr lang="it-IT" noProof="0" dirty="0"/>
              <a:t>Fare clic per inserire il sottotitolo</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elle opportunità di mercato">
    <p:spTree>
      <p:nvGrpSpPr>
        <p:cNvPr id="1" name=""/>
        <p:cNvGrpSpPr/>
        <p:nvPr/>
      </p:nvGrpSpPr>
      <p:grpSpPr>
        <a:xfrm>
          <a:off x="0" y="0"/>
          <a:ext cx="0" cy="0"/>
          <a:chOff x="0" y="0"/>
          <a:chExt cx="0" cy="0"/>
        </a:xfrm>
      </p:grpSpPr>
      <p:pic>
        <p:nvPicPr>
          <p:cNvPr id="37" name="Elemento grafico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5" name="Segnaposto testo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26" name="Segnaposto testo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7" name="Segnaposto testo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8" name="Segnaposto testo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29" name="Segnaposto testo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0" name="Segnaposto testo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1" name="Segnaposto testo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32" name="Segnaposto testo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3" name="Segnaposto testo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1" name="Segnaposto piè di pagina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nostra concorrenza">
    <p:spTree>
      <p:nvGrpSpPr>
        <p:cNvPr id="1" name=""/>
        <p:cNvGrpSpPr/>
        <p:nvPr/>
      </p:nvGrpSpPr>
      <p:grpSpPr>
        <a:xfrm>
          <a:off x="0" y="0"/>
          <a:ext cx="0" cy="0"/>
          <a:chOff x="0" y="0"/>
          <a:chExt cx="0" cy="0"/>
        </a:xfrm>
      </p:grpSpPr>
      <p:pic>
        <p:nvPicPr>
          <p:cNvPr id="31" name="Elemento grafico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4" name="Segnaposto testo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rtlCol="0"/>
          <a:lstStyle>
            <a:lvl1pPr marL="0" indent="0" algn="l">
              <a:buNone/>
              <a:defRPr lang="it-IT" sz="1600" b="1" cap="all" spc="200" baseline="0">
                <a:solidFill>
                  <a:schemeClr val="accent6"/>
                </a:solidFill>
                <a:latin typeface="Century Gothic" panose="020B0502020202020204" pitchFamily="34" charset="0"/>
              </a:defRPr>
            </a:lvl1pPr>
          </a:lstStyle>
          <a:p>
            <a:pPr lvl="0" rtl="0"/>
            <a:r>
              <a:rPr lang="it-IT" noProof="0" dirty="0"/>
              <a:t>Aggiungi sottotitolo</a:t>
            </a:r>
          </a:p>
        </p:txBody>
      </p:sp>
      <p:sp>
        <p:nvSpPr>
          <p:cNvPr id="25" name="Segnaposto testo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6" name="Segnaposto testo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rtlCol="0"/>
          <a:lstStyle>
            <a:lvl1pPr marL="0" indent="0" algn="l">
              <a:buNone/>
              <a:defRPr lang="it-IT" sz="1600" b="1" cap="all" spc="200" baseline="0">
                <a:solidFill>
                  <a:schemeClr val="accent6"/>
                </a:solidFill>
                <a:latin typeface="Century Gothic" panose="020B0502020202020204" pitchFamily="34" charset="0"/>
              </a:defRPr>
            </a:lvl1pPr>
          </a:lstStyle>
          <a:p>
            <a:pPr lvl="0" rtl="0"/>
            <a:r>
              <a:rPr lang="it-IT" noProof="0" dirty="0"/>
              <a:t>Aggiungi sottotitolo</a:t>
            </a:r>
          </a:p>
        </p:txBody>
      </p:sp>
      <p:sp>
        <p:nvSpPr>
          <p:cNvPr id="27" name="Segnaposto testo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1" name="Segnaposto piè di pagina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nostra concorrenza v2">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2" name="Segnaposto testo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40" name="Segnaposto testo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rtlCol="0" anchor="ctr"/>
          <a:lstStyle>
            <a:lvl1pPr marL="0" indent="0" algn="ctr">
              <a:lnSpc>
                <a:spcPct val="100000"/>
              </a:lnSpc>
              <a:buNone/>
              <a:defRPr lang="it-IT" sz="1800" b="1" cap="all" spc="200" baseline="0">
                <a:solidFill>
                  <a:schemeClr val="accent3"/>
                </a:solidFill>
                <a:latin typeface="Century Gothic" panose="020B0502020202020204" pitchFamily="34" charset="0"/>
              </a:defRPr>
            </a:lvl1pPr>
          </a:lstStyle>
          <a:p>
            <a:pPr lvl="0" rtl="0"/>
            <a:r>
              <a:rPr lang="it-IT" noProof="0" dirty="0"/>
              <a:t>Fai clic per aggiungere il nome</a:t>
            </a:r>
          </a:p>
        </p:txBody>
      </p:sp>
      <p:sp>
        <p:nvSpPr>
          <p:cNvPr id="54" name="Segnaposto testo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rtlCol="0" anchor="ctr"/>
          <a:lstStyle>
            <a:lvl1pPr marL="0" indent="0" algn="ctr">
              <a:lnSpc>
                <a:spcPct val="100000"/>
              </a:lnSpc>
              <a:buNone/>
              <a:defRPr lang="it-IT" sz="1600" b="1" cap="all" spc="200" baseline="0">
                <a:solidFill>
                  <a:schemeClr val="bg1"/>
                </a:solidFill>
                <a:latin typeface="Century Gothic" panose="020B0502020202020204" pitchFamily="34" charset="0"/>
              </a:defRPr>
            </a:lvl1pPr>
          </a:lstStyle>
          <a:p>
            <a:pPr lvl="0" rtl="0"/>
            <a:r>
              <a:rPr lang="it-IT" noProof="0" dirty="0"/>
              <a:t>Fai clic per aggiungere il nome</a:t>
            </a:r>
          </a:p>
        </p:txBody>
      </p:sp>
      <p:sp>
        <p:nvSpPr>
          <p:cNvPr id="49" name="Segnaposto testo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38" name="Segnaposto testo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44" name="Segnaposto testo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rtlCol="0" anchor="ctr"/>
          <a:lstStyle>
            <a:lvl1pPr marL="0" indent="0" algn="ctr">
              <a:lnSpc>
                <a:spcPct val="100000"/>
              </a:lnSpc>
              <a:buNone/>
              <a:defRPr lang="it-IT" sz="1800" b="1" cap="all" spc="200" baseline="0">
                <a:solidFill>
                  <a:schemeClr val="accent1">
                    <a:lumMod val="50000"/>
                    <a:lumOff val="50000"/>
                  </a:schemeClr>
                </a:solidFill>
                <a:latin typeface="Century Gothic" panose="020B0502020202020204" pitchFamily="34" charset="0"/>
              </a:defRPr>
            </a:lvl1pPr>
          </a:lstStyle>
          <a:p>
            <a:pPr lvl="0" rtl="0"/>
            <a:r>
              <a:rPr lang="it-IT" noProof="0" dirty="0"/>
              <a:t>Fai clic per aggiungere il nome</a:t>
            </a:r>
          </a:p>
        </p:txBody>
      </p:sp>
      <p:sp>
        <p:nvSpPr>
          <p:cNvPr id="42" name="Segnaposto testo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rtlCol="0" anchor="ctr"/>
          <a:lstStyle>
            <a:lvl1pPr marL="0" indent="0" algn="ctr">
              <a:lnSpc>
                <a:spcPct val="100000"/>
              </a:lnSpc>
              <a:buNone/>
              <a:defRPr lang="it-IT" sz="1800" b="1" cap="all" spc="200" baseline="0">
                <a:solidFill>
                  <a:schemeClr val="accent5"/>
                </a:solidFill>
                <a:latin typeface="Century Gothic" panose="020B0502020202020204" pitchFamily="34" charset="0"/>
              </a:defRPr>
            </a:lvl1pPr>
          </a:lstStyle>
          <a:p>
            <a:pPr lvl="0" rtl="0"/>
            <a:r>
              <a:rPr lang="it-IT" noProof="0" dirty="0"/>
              <a:t>Fai clic per aggiungere il nome</a:t>
            </a:r>
          </a:p>
        </p:txBody>
      </p:sp>
      <p:sp>
        <p:nvSpPr>
          <p:cNvPr id="46" name="Segnaposto testo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rtlCol="0" anchor="ctr"/>
          <a:lstStyle>
            <a:lvl1pPr marL="0" indent="0" algn="ctr">
              <a:lnSpc>
                <a:spcPct val="100000"/>
              </a:lnSpc>
              <a:buNone/>
              <a:defRPr lang="it-IT" sz="1800" b="1" cap="all" spc="200" baseline="0">
                <a:solidFill>
                  <a:schemeClr val="accent6">
                    <a:lumMod val="75000"/>
                  </a:schemeClr>
                </a:solidFill>
                <a:latin typeface="Century Gothic" panose="020B0502020202020204" pitchFamily="34" charset="0"/>
              </a:defRPr>
            </a:lvl1pPr>
          </a:lstStyle>
          <a:p>
            <a:pPr lvl="0" rtl="0"/>
            <a:r>
              <a:rPr lang="it-IT" noProof="0" dirty="0"/>
              <a:t>Fai clic per aggiungere il nome</a:t>
            </a:r>
          </a:p>
        </p:txBody>
      </p:sp>
      <p:sp>
        <p:nvSpPr>
          <p:cNvPr id="34" name="Segnaposto testo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Fare clic per aggiungere il nome</a:t>
            </a:r>
          </a:p>
        </p:txBody>
      </p:sp>
      <p:sp>
        <p:nvSpPr>
          <p:cNvPr id="48" name="Segnaposto testo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rtlCol="0" anchor="ctr"/>
          <a:lstStyle>
            <a:lvl1pPr marL="0" indent="0" algn="ctr">
              <a:lnSpc>
                <a:spcPct val="100000"/>
              </a:lnSpc>
              <a:buNone/>
              <a:defRPr lang="it-IT" sz="1800" b="1" cap="all" spc="200" baseline="0">
                <a:solidFill>
                  <a:schemeClr val="bg1">
                    <a:lumMod val="75000"/>
                  </a:schemeClr>
                </a:solidFill>
                <a:latin typeface="Century Gothic" panose="020B0502020202020204" pitchFamily="34" charset="0"/>
              </a:defRPr>
            </a:lvl1pPr>
          </a:lstStyle>
          <a:p>
            <a:pPr lvl="0" rtl="0"/>
            <a:r>
              <a:rPr lang="it-IT" noProof="0" dirty="0"/>
              <a:t>Fai clic per aggiungere il nome</a:t>
            </a:r>
          </a:p>
        </p:txBody>
      </p:sp>
      <p:cxnSp>
        <p:nvCxnSpPr>
          <p:cNvPr id="17" name="Connettore diritto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Segnaposto piè di pagina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egia di crescita">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olo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rtlCol="0" anchor="b"/>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8" name="Segnaposto testo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10" name="Segnaposto testo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17" name="Segnaposto testo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19" name="Segnaposto testo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20" name="Segnaposto testo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1" name="Segnaposto testo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2" name="Segnaposto testo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piè di pagina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amento">
    <p:spTree>
      <p:nvGrpSpPr>
        <p:cNvPr id="1" name=""/>
        <p:cNvGrpSpPr/>
        <p:nvPr/>
      </p:nvGrpSpPr>
      <p:grpSpPr>
        <a:xfrm>
          <a:off x="0" y="0"/>
          <a:ext cx="0" cy="0"/>
          <a:chOff x="0" y="0"/>
          <a:chExt cx="0" cy="0"/>
        </a:xfrm>
      </p:grpSpPr>
      <p:pic>
        <p:nvPicPr>
          <p:cNvPr id="36" name="Elemento grafico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olo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rtlCol="0" anchor="b"/>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9" name="Segnaposto testo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rtlCol="0"/>
          <a:lstStyle>
            <a:lvl1pPr marL="0" indent="0" algn="l">
              <a:buNone/>
              <a:defRPr lang="it-IT" sz="1600" b="1" cap="none" spc="200" baseline="0">
                <a:solidFill>
                  <a:schemeClr val="bg1"/>
                </a:solidFill>
                <a:latin typeface="Century Gothic" panose="020B0502020202020204" pitchFamily="34" charset="0"/>
              </a:defRPr>
            </a:lvl1pPr>
          </a:lstStyle>
          <a:p>
            <a:pPr lvl="0" rtl="0"/>
            <a:r>
              <a:rPr lang="it-IT" noProof="0" dirty="0"/>
              <a:t>Fare clic per inserire il titolo</a:t>
            </a:r>
          </a:p>
        </p:txBody>
      </p:sp>
      <p:sp>
        <p:nvSpPr>
          <p:cNvPr id="4" name="Segnaposto contenuto 3">
            <a:extLst>
              <a:ext uri="{FF2B5EF4-FFF2-40B4-BE49-F238E27FC236}">
                <a16:creationId xmlns:a16="http://schemas.microsoft.com/office/drawing/2014/main" id="{95054896-ABA6-49DF-9D5D-B2E6224DD442}"/>
              </a:ext>
            </a:extLst>
          </p:cNvPr>
          <p:cNvSpPr>
            <a:spLocks noGrp="1"/>
          </p:cNvSpPr>
          <p:nvPr>
            <p:ph sz="quarter" idx="32" hasCustomPrompt="1"/>
          </p:nvPr>
        </p:nvSpPr>
        <p:spPr>
          <a:xfrm>
            <a:off x="866775" y="3333750"/>
            <a:ext cx="4352925" cy="2636837"/>
          </a:xfrm>
          <a:prstGeom prst="rect">
            <a:avLst/>
          </a:prstGeom>
        </p:spPr>
        <p:txBody>
          <a:bodyPr rtlCol="0"/>
          <a:lstStyle>
            <a:lvl1pPr>
              <a:defRPr lang="it-IT">
                <a:solidFill>
                  <a:schemeClr val="bg1"/>
                </a:solidFill>
                <a:latin typeface="Calibri Light" panose="020F0302020204030204" pitchFamily="34" charset="0"/>
              </a:defRPr>
            </a:lvl1pPr>
            <a:lvl2pPr>
              <a:defRPr lang="it-IT">
                <a:solidFill>
                  <a:schemeClr val="bg1"/>
                </a:solidFill>
                <a:latin typeface="Calibri Light" panose="020F0302020204030204" pitchFamily="34" charset="0"/>
              </a:defRPr>
            </a:lvl2pPr>
            <a:lvl3pPr>
              <a:defRPr lang="it-IT">
                <a:solidFill>
                  <a:schemeClr val="bg1"/>
                </a:solidFill>
                <a:latin typeface="Calibri Light" panose="020F0302020204030204" pitchFamily="34" charset="0"/>
              </a:defRPr>
            </a:lvl3pPr>
            <a:lvl4pPr>
              <a:defRPr lang="it-IT">
                <a:solidFill>
                  <a:schemeClr val="bg1"/>
                </a:solidFill>
                <a:latin typeface="Calibri Light" panose="020F0302020204030204" pitchFamily="34" charset="0"/>
              </a:defRPr>
            </a:lvl4pPr>
            <a:lvl5pPr>
              <a:defRPr lang="it-IT">
                <a:solidFill>
                  <a:schemeClr val="bg1"/>
                </a:solidFill>
                <a:latin typeface="Calibri Light" panose="020F0302020204030204" pitchFamily="34" charset="0"/>
              </a:defRPr>
            </a:lvl5pPr>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6" name="Segnaposto testo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5" name="Segnaposto testo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4" name="Segnaposto testo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3" name="Segnaposto testo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2" name="Segnaposto testo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82" name="Segnaposto testo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40" name="Segnaposto testo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rtlCol="0"/>
          <a:lstStyle>
            <a:lvl1pPr marL="0" indent="0" algn="l">
              <a:buNone/>
              <a:defRPr lang="it-IT" sz="1600" b="1" cap="none" spc="200" baseline="0">
                <a:solidFill>
                  <a:schemeClr val="bg1"/>
                </a:solidFill>
                <a:latin typeface="Century Gothic" panose="020B0502020202020204" pitchFamily="34" charset="0"/>
              </a:defRPr>
            </a:lvl1pPr>
          </a:lstStyle>
          <a:p>
            <a:pPr lvl="0" rtl="0"/>
            <a:r>
              <a:rPr lang="it-IT" noProof="0" dirty="0"/>
              <a:t>Fare clic per inserire il titolo</a:t>
            </a:r>
          </a:p>
        </p:txBody>
      </p:sp>
      <p:sp>
        <p:nvSpPr>
          <p:cNvPr id="24" name="Segnaposto testo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5" name="Segnaposto testo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6" name="Segnaposto testo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7" name="Segnaposto testo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8" name="Segnaposto testo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grpSp>
        <p:nvGrpSpPr>
          <p:cNvPr id="81" name="Gruppo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Connettore diritto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ttangolo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1" name="Rettangolo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7" name="Rettangolo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9" name="Rettangolo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1" name="Rettangolo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2" name="Segnaposto piè di pagina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ano di azione biennale">
    <p:spTree>
      <p:nvGrpSpPr>
        <p:cNvPr id="1" name=""/>
        <p:cNvGrpSpPr/>
        <p:nvPr/>
      </p:nvGrpSpPr>
      <p:grpSpPr>
        <a:xfrm>
          <a:off x="0" y="0"/>
          <a:ext cx="0" cy="0"/>
          <a:chOff x="0" y="0"/>
          <a:chExt cx="0" cy="0"/>
        </a:xfrm>
      </p:grpSpPr>
      <p:pic>
        <p:nvPicPr>
          <p:cNvPr id="120" name="Elemento grafico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uppo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Connettore diritto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nettore diritto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Connettore diritto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21" name="Segnaposto testo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2" name="Segnaposto testo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3" name="Segnaposto testo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13" name="Segnaposto testo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rtlCol="0" anchor="ctr"/>
          <a:lstStyle>
            <a:lvl1pPr marL="0" indent="0" algn="ctr">
              <a:buNone/>
              <a:defRPr lang="it-IT" sz="1800" b="1" cap="none" spc="200" baseline="0">
                <a:solidFill>
                  <a:schemeClr val="accent6"/>
                </a:solidFill>
                <a:latin typeface="Century Gothic" panose="020B0502020202020204" pitchFamily="34" charset="0"/>
              </a:defRPr>
            </a:lvl1pPr>
          </a:lstStyle>
          <a:p>
            <a:pPr lvl="0" rtl="0"/>
            <a:r>
              <a:rPr lang="it-IT" noProof="0" dirty="0"/>
              <a:t>Aggiungere l'anno</a:t>
            </a:r>
          </a:p>
        </p:txBody>
      </p:sp>
      <p:sp>
        <p:nvSpPr>
          <p:cNvPr id="42" name="Segnaposto testo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3" name="Segnaposto testo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4" name="Segnaposto testo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5" name="Segnaposto testo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6" name="Segnaposto testo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7" name="Segnaposto testo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8" name="Segnaposto testo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9" name="Segnaposto testo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0" name="Segnaposto testo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1" name="Segnaposto testo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2" name="Segnaposto testo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3" name="Segnaposto testo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4" name="Segnaposto testo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5" name="Segnaposto testo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rtlCol="0" anchor="ctr"/>
          <a:lstStyle>
            <a:lvl1pPr marL="0" indent="0" algn="ctr">
              <a:lnSpc>
                <a:spcPct val="100000"/>
              </a:lnSpc>
              <a:spcBef>
                <a:spcPts val="0"/>
              </a:spcBef>
              <a:buNone/>
              <a:defRPr lang="it-IT" sz="1400" b="1" cap="none" spc="0" baseline="0">
                <a:solidFill>
                  <a:schemeClr val="accent6"/>
                </a:solidFill>
                <a:latin typeface="Calibri Light" panose="020F0302020204030204" pitchFamily="34" charset="0"/>
              </a:defRPr>
            </a:lvl1pPr>
          </a:lstStyle>
          <a:p>
            <a:pPr lvl="0" rtl="0"/>
            <a:r>
              <a:rPr lang="it-IT" noProof="0" dirty="0"/>
              <a:t>Fare clic per inserire il testo</a:t>
            </a:r>
          </a:p>
        </p:txBody>
      </p:sp>
      <p:sp>
        <p:nvSpPr>
          <p:cNvPr id="126" name="Segnaposto testo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14" name="Segnaposto testo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rtlCol="0" anchor="ctr"/>
          <a:lstStyle>
            <a:lvl1pPr marL="0" indent="0" algn="ctr">
              <a:buNone/>
              <a:defRPr lang="it-IT" sz="1800" b="1" cap="none" spc="200" baseline="0">
                <a:solidFill>
                  <a:schemeClr val="accent6"/>
                </a:solidFill>
                <a:latin typeface="Century Gothic" panose="020B0502020202020204" pitchFamily="34" charset="0"/>
              </a:defRPr>
            </a:lvl1pPr>
          </a:lstStyle>
          <a:p>
            <a:pPr lvl="0" rtl="0"/>
            <a:r>
              <a:rPr lang="it-IT" noProof="0" dirty="0"/>
              <a:t>Aggiungere l'anno</a:t>
            </a:r>
          </a:p>
        </p:txBody>
      </p:sp>
      <p:sp>
        <p:nvSpPr>
          <p:cNvPr id="66" name="Segnaposto testo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7" name="Segnaposto testo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8" name="Segnaposto testo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9" name="Segnaposto testo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0" name="Segnaposto testo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1" name="Segnaposto testo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2" name="Segnaposto testo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3" name="Segnaposto testo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4" name="Segnaposto testo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5" name="Segnaposto testo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6" name="Segnaposto testo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7" name="Segnaposto testo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grpSp>
        <p:nvGrpSpPr>
          <p:cNvPr id="101" name="Gruppo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Connettore diritto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Segnaposto piè di pagina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finanziari">
    <p:spTree>
      <p:nvGrpSpPr>
        <p:cNvPr id="1" name=""/>
        <p:cNvGrpSpPr/>
        <p:nvPr/>
      </p:nvGrpSpPr>
      <p:grpSpPr>
        <a:xfrm>
          <a:off x="0" y="0"/>
          <a:ext cx="0" cy="0"/>
          <a:chOff x="0" y="0"/>
          <a:chExt cx="0" cy="0"/>
        </a:xfrm>
      </p:grpSpPr>
      <p:pic>
        <p:nvPicPr>
          <p:cNvPr id="18" name="Elemento grafico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4" name="Segnaposto contenuto 3">
            <a:extLst>
              <a:ext uri="{FF2B5EF4-FFF2-40B4-BE49-F238E27FC236}">
                <a16:creationId xmlns:a16="http://schemas.microsoft.com/office/drawing/2014/main" id="{D1D681FF-F6BE-41D5-AE6C-B4110384B0F4}"/>
              </a:ext>
            </a:extLst>
          </p:cNvPr>
          <p:cNvSpPr>
            <a:spLocks noGrp="1"/>
          </p:cNvSpPr>
          <p:nvPr>
            <p:ph sz="quarter" idx="10" hasCustomPrompt="1"/>
          </p:nvPr>
        </p:nvSpPr>
        <p:spPr>
          <a:xfrm>
            <a:off x="693738" y="1128713"/>
            <a:ext cx="7654925" cy="5068887"/>
          </a:xfrm>
          <a:prstGeom prst="rect">
            <a:avLst/>
          </a:prstGeom>
        </p:spPr>
        <p:txBody>
          <a:bodyPr rtlCol="0"/>
          <a:lstStyle>
            <a:lvl1pPr>
              <a:defRPr lang="it-IT">
                <a:solidFill>
                  <a:schemeClr val="bg1"/>
                </a:solidFill>
                <a:latin typeface="Calibri Light" panose="020F0302020204030204" pitchFamily="34" charset="0"/>
              </a:defRPr>
            </a:lvl1pPr>
            <a:lvl2pPr>
              <a:defRPr lang="it-IT">
                <a:solidFill>
                  <a:schemeClr val="bg1"/>
                </a:solidFill>
                <a:latin typeface="Calibri Light" panose="020F0302020204030204" pitchFamily="34" charset="0"/>
              </a:defRPr>
            </a:lvl2pPr>
            <a:lvl3pPr>
              <a:defRPr lang="it-IT">
                <a:solidFill>
                  <a:schemeClr val="bg1"/>
                </a:solidFill>
                <a:latin typeface="Calibri Light" panose="020F0302020204030204" pitchFamily="34" charset="0"/>
              </a:defRPr>
            </a:lvl3pPr>
            <a:lvl4pPr>
              <a:defRPr lang="it-IT">
                <a:solidFill>
                  <a:schemeClr val="bg1"/>
                </a:solidFill>
                <a:latin typeface="Calibri Light" panose="020F0302020204030204" pitchFamily="34" charset="0"/>
              </a:defRPr>
            </a:lvl4pPr>
            <a:lvl5pPr>
              <a:defRPr lang="it-IT">
                <a:solidFill>
                  <a:schemeClr val="bg1"/>
                </a:solidFill>
                <a:latin typeface="Calibri Light" panose="020F0302020204030204" pitchFamily="34" charset="0"/>
              </a:defRPr>
            </a:lvl5pPr>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12" name="Segnaposto piè di pagina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contra il nostro team 4-Up">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olo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rtlCol="0" anchor="ctr"/>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4" name="Segnaposto immagine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0" name="Segnaposto immagine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7" name="Segnaposto immagine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6" name="Segnaposto immagine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8" name="Ovale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0" name="Ovale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2" name="Ovale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4" name="Ovale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5" name="Segnaposto testo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26" name="Segnaposto testo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27" name="Segnaposto testo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28" name="Segnaposto testo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30" name="Segnaposto testo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31" name="Segnaposto testo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32" name="Segnaposto testo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33" name="Segnaposto testo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39" name="Segnaposto piè di pagina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40" name="Segnaposto numero diapositiva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41" name="Segnaposto data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contra il nostro team 8-Up">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olo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rtlCol="0" anchor="ctr"/>
          <a:lstStyle>
            <a:lvl1pPr algn="ctr">
              <a:lnSpc>
                <a:spcPct val="90000"/>
              </a:lnSpc>
              <a:spcBef>
                <a:spcPts val="1000"/>
              </a:spcBef>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4" name="Segnaposto immagine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1" name="Segnaposto immagine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5" name="Segnaposto immagine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7" name="Segnaposto immagine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37" name="Ovale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41" name="Segnaposto testo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2" name="Segnaposto testo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3" name="Segnaposto testo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4" name="Segnaposto testo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5" name="Segnaposto testo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6" name="Segnaposto testo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7" name="Segnaposto testo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8" name="Segnaposto testo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97" name="Segnaposto immagine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99" name="Segnaposto immagine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101" name="Segnaposto immagine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103" name="Segnaposto immagine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73" name="Segnaposto testo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4" name="Segnaposto testo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5" name="Segnaposto testo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6" name="Segnaposto testo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7" name="Segnaposto testo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8" name="Segnaposto testo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9" name="Segnaposto testo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80" name="Segnaposto testo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82" name="Ovale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86" name="Ovale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88" name="Ovale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98" name="Ovale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0" name="Ovale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2" name="Ovale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4" name="Ovale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5" name="Segnaposto piè di pagina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06" name="Segnaposto numero diapositiva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07" name="Segnaposto data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amenti">
    <p:spTree>
      <p:nvGrpSpPr>
        <p:cNvPr id="1" name=""/>
        <p:cNvGrpSpPr/>
        <p:nvPr/>
      </p:nvGrpSpPr>
      <p:grpSpPr>
        <a:xfrm>
          <a:off x="0" y="0"/>
          <a:ext cx="0" cy="0"/>
          <a:chOff x="0" y="0"/>
          <a:chExt cx="0" cy="0"/>
        </a:xfrm>
      </p:grpSpPr>
      <p:pic>
        <p:nvPicPr>
          <p:cNvPr id="50" name="Elemento grafico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45" name="Segnaposto testo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rtlCol="0" anchor="ctr"/>
          <a:lstStyle>
            <a:lvl1pPr marL="0" indent="0" algn="ctr">
              <a:lnSpc>
                <a:spcPct val="100000"/>
              </a:lnSpc>
              <a:spcBef>
                <a:spcPts val="0"/>
              </a:spcBef>
              <a:spcAft>
                <a:spcPts val="0"/>
              </a:spcAft>
              <a:buNone/>
              <a:defRPr lang="it-IT" sz="4000" b="1" cap="all" spc="400" baseline="0">
                <a:solidFill>
                  <a:schemeClr val="accent5"/>
                </a:solidFill>
                <a:latin typeface="Century Gothic" panose="020B0502020202020204" pitchFamily="34" charset="0"/>
              </a:defRPr>
            </a:lvl1pPr>
          </a:lstStyle>
          <a:p>
            <a:pPr lvl="0" rtl="0"/>
            <a:r>
              <a:rPr lang="it-IT" noProof="0" dirty="0"/>
              <a:t>Aggiungi il titolo</a:t>
            </a:r>
          </a:p>
        </p:txBody>
      </p:sp>
      <p:sp>
        <p:nvSpPr>
          <p:cNvPr id="49" name="Segnaposto testo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6">
                    <a:lumMod val="75000"/>
                  </a:schemeClr>
                </a:solidFill>
                <a:latin typeface="Century Gothic" panose="020B0502020202020204" pitchFamily="34" charset="0"/>
              </a:defRPr>
            </a:lvl1pPr>
          </a:lstStyle>
          <a:p>
            <a:pPr lvl="0" rtl="0"/>
            <a:r>
              <a:rPr lang="it-IT" noProof="0" dirty="0"/>
              <a:t>Aggiungi il titolo</a:t>
            </a:r>
          </a:p>
        </p:txBody>
      </p:sp>
      <p:sp>
        <p:nvSpPr>
          <p:cNvPr id="47" name="Segnaposto testo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1">
                    <a:lumMod val="50000"/>
                    <a:lumOff val="50000"/>
                  </a:schemeClr>
                </a:solidFill>
                <a:latin typeface="Century Gothic" panose="020B0502020202020204" pitchFamily="34" charset="0"/>
              </a:defRPr>
            </a:lvl1pPr>
          </a:lstStyle>
          <a:p>
            <a:pPr lvl="0" rtl="0"/>
            <a:r>
              <a:rPr lang="it-IT" noProof="0" dirty="0"/>
              <a:t>Aggiungi il titolo</a:t>
            </a:r>
          </a:p>
        </p:txBody>
      </p:sp>
      <p:sp>
        <p:nvSpPr>
          <p:cNvPr id="48" name="Segnaposto testo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3"/>
                </a:solidFill>
                <a:latin typeface="Century Gothic" panose="020B0502020202020204" pitchFamily="34" charset="0"/>
              </a:defRPr>
            </a:lvl1pPr>
          </a:lstStyle>
          <a:p>
            <a:pPr lvl="0" rtl="0"/>
            <a:r>
              <a:rPr lang="it-IT" noProof="0" dirty="0"/>
              <a:t>Aggiungi il titolo</a:t>
            </a:r>
          </a:p>
        </p:txBody>
      </p:sp>
      <p:sp>
        <p:nvSpPr>
          <p:cNvPr id="37" name="Segnaposto testo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5"/>
                </a:solidFill>
                <a:latin typeface="Century Gothic" panose="020B0502020202020204" pitchFamily="34" charset="0"/>
              </a:defRPr>
            </a:lvl1pPr>
          </a:lstStyle>
          <a:p>
            <a:pPr lvl="0" rtl="0"/>
            <a:r>
              <a:rPr lang="it-IT" noProof="0" dirty="0"/>
              <a:t>Fare clic per inserire il titolo</a:t>
            </a:r>
          </a:p>
        </p:txBody>
      </p:sp>
      <p:sp>
        <p:nvSpPr>
          <p:cNvPr id="38" name="Segnaposto testo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9" name="Segnaposto testo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6">
                    <a:lumMod val="75000"/>
                  </a:schemeClr>
                </a:solidFill>
                <a:latin typeface="Century Gothic" panose="020B0502020202020204" pitchFamily="34" charset="0"/>
              </a:defRPr>
            </a:lvl1pPr>
          </a:lstStyle>
          <a:p>
            <a:pPr lvl="0" rtl="0"/>
            <a:r>
              <a:rPr lang="it-IT" noProof="0" dirty="0"/>
              <a:t>Fare clic per inserire il titolo</a:t>
            </a:r>
          </a:p>
        </p:txBody>
      </p:sp>
      <p:sp>
        <p:nvSpPr>
          <p:cNvPr id="40" name="Segnaposto testo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1" name="Segnaposto testo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1">
                    <a:lumMod val="50000"/>
                    <a:lumOff val="50000"/>
                  </a:schemeClr>
                </a:solidFill>
                <a:latin typeface="Century Gothic" panose="020B0502020202020204" pitchFamily="34" charset="0"/>
              </a:defRPr>
            </a:lvl1pPr>
          </a:lstStyle>
          <a:p>
            <a:pPr lvl="0" rtl="0"/>
            <a:r>
              <a:rPr lang="it-IT" noProof="0" dirty="0"/>
              <a:t>Fare clic per inserire il titolo</a:t>
            </a:r>
          </a:p>
        </p:txBody>
      </p:sp>
      <p:sp>
        <p:nvSpPr>
          <p:cNvPr id="42" name="Segnaposto testo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3" name="Segnaposto testo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3"/>
                </a:solidFill>
                <a:latin typeface="Century Gothic" panose="020B0502020202020204" pitchFamily="34" charset="0"/>
              </a:defRPr>
            </a:lvl1pPr>
          </a:lstStyle>
          <a:p>
            <a:pPr lvl="0" rtl="0"/>
            <a:r>
              <a:rPr lang="it-IT" noProof="0" dirty="0"/>
              <a:t>Fare clic per inserire il titolo</a:t>
            </a:r>
          </a:p>
        </p:txBody>
      </p:sp>
      <p:sp>
        <p:nvSpPr>
          <p:cNvPr id="44" name="Segnaposto testo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piè di pagina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pic>
        <p:nvPicPr>
          <p:cNvPr id="37" name="Elemento grafico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e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 name="Titolo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rtlCol="0"/>
          <a:lstStyle>
            <a:lvl1pPr>
              <a:defRPr lang="it-IT" sz="2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26" name="Segnaposto testo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rtlCol="0"/>
          <a:lstStyle>
            <a:lvl1pPr marL="0" indent="0" algn="l">
              <a:lnSpc>
                <a:spcPct val="150000"/>
              </a:lnSpc>
              <a:spcBef>
                <a:spcPts val="0"/>
              </a:spcBef>
              <a:buNone/>
              <a:defRPr lang="it-IT" sz="1600">
                <a:solidFill>
                  <a:schemeClr val="bg1"/>
                </a:solidFill>
                <a:latin typeface="Calibri Light" panose="020F0302020204030204" pitchFamily="34" charset="0"/>
              </a:defRPr>
            </a:lvl1pPr>
          </a:lstStyle>
          <a:p>
            <a:pPr lvl="0" rtl="0"/>
            <a:r>
              <a:rPr lang="it-IT" noProof="0" dirty="0"/>
              <a:t>Fare clic per inserire il testo</a:t>
            </a:r>
          </a:p>
        </p:txBody>
      </p:sp>
      <p:sp>
        <p:nvSpPr>
          <p:cNvPr id="30" name="Segnaposto immagine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rtlCol="0"/>
          <a:lstStyle>
            <a:lvl1pPr marL="0" indent="0" algn="ctr">
              <a:buFont typeface="+mj-lt"/>
              <a:buNone/>
              <a:defRPr lang="it-IT">
                <a:solidFill>
                  <a:schemeClr val="bg1"/>
                </a:solidFill>
                <a:latin typeface="Calibri Light" panose="020F0302020204030204" pitchFamily="34" charset="0"/>
              </a:defRPr>
            </a:lvl1pPr>
          </a:lstStyle>
          <a:p>
            <a:pPr rtl="0"/>
            <a:r>
              <a:rPr lang="it-IT" noProof="0" dirty="0"/>
              <a:t>Fai clic per aggiungere una foto</a:t>
            </a:r>
          </a:p>
        </p:txBody>
      </p:sp>
      <p:sp>
        <p:nvSpPr>
          <p:cNvPr id="20" name="Segnaposto piè di pagina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pic>
        <p:nvPicPr>
          <p:cNvPr id="19" name="Elemento grafico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rtlCol="0"/>
          <a:lstStyle>
            <a:lvl1pPr>
              <a:defRPr lang="it-IT" sz="2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7" name="Segnaposto testo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3" name="Segnaposto piè di pagina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4" name="Segnaposto numero diapositiva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5" name="Segnaposto data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zie">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rtlCol="0" anchor="b"/>
          <a:lstStyle>
            <a:lvl1pPr algn="ct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0" name="Segnaposto testo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rtlCol="0">
            <a:normAutofit/>
          </a:bodyPr>
          <a:lstStyle>
            <a:lvl1pPr marL="0" indent="0" algn="ctr">
              <a:lnSpc>
                <a:spcPct val="150000"/>
              </a:lnSpc>
              <a:spcBef>
                <a:spcPts val="0"/>
              </a:spcBef>
              <a:buNone/>
              <a:defRPr lang="it-IT" sz="1800" i="0">
                <a:solidFill>
                  <a:schemeClr val="bg1"/>
                </a:solidFill>
                <a:latin typeface="Calibri Light" panose="020F0302020204030204" pitchFamily="34" charset="0"/>
              </a:defRPr>
            </a:lvl1pPr>
          </a:lstStyle>
          <a:p>
            <a:pPr lvl="0" rtl="0"/>
            <a:r>
              <a:rPr lang="it-IT" noProof="0" dirty="0"/>
              <a:t>Fare clic per inserire il sottotitolo</a:t>
            </a:r>
          </a:p>
        </p:txBody>
      </p:sp>
      <p:sp>
        <p:nvSpPr>
          <p:cNvPr id="12" name="Segnaposto piè di pagina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6" name="Segnaposto testo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8" name="Segnaposto testo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5" name="Segnaposto testo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6" name="Segnaposto testo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0" name="Segnaposto testo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2" name="Segnaposto testo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9" name="Segnaposto testo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0" name="Segnaposto testo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1" name="Segnaposto piè di pagina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42" name="Segnaposto numero diapositiva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43" name="Segnaposto data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zione">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olo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6" name="Segnaposto testo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7" name="Segnaposto testo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2" name="Segnaposto testo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8" name="Segnaposto testo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3" name="Segnaposto testo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9" name="Segnaposto testo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4" name="Segnaposto testo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30" name="Segnaposto testo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0" name="Segnaposto piè di pagina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
        <p:nvSpPr>
          <p:cNvPr id="14" name="Segnaposto immagine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6" name="Segnaposto immagine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7" name="Segnaposto immagine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8" name="Segnaposto immagine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oramica del prodotto">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rtlCol="0"/>
          <a:lstStyle>
            <a:lvl1pPr algn="l">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3" name="Segnaposto testo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32" name="Segnaposto testo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8" name="Segnaposto testo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57" name="Segnaposto testo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4" name="Segnaposto testo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63" name="Segnaposto testo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7" name="Segnaposto testo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66" name="Segnaposto testo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2" name="Segnaposto piè di pagina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3" name="Segnaposto numero diapositiva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4" name="Segnaposto data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
        <p:nvSpPr>
          <p:cNvPr id="5" name="Segnaposto immagine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1" name="Segnaposto immagine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5" name="Segnaposto immagine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6" name="Segnaposto immagine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ntaggi del prodotto">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7" name="Segnaposto testo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rtlCol="0" anchor="t"/>
          <a:lstStyle>
            <a:lvl1pPr marL="0" indent="0" algn="ctr">
              <a:lnSpc>
                <a:spcPct val="200000"/>
              </a:lnSpc>
              <a:spcBef>
                <a:spcPts val="0"/>
              </a:spcBef>
              <a:buNone/>
              <a:defRPr lang="it-IT" sz="1800" cap="none" spc="200" baseline="0">
                <a:solidFill>
                  <a:schemeClr val="bg1"/>
                </a:solidFill>
                <a:latin typeface="Calibri Light" panose="020F0302020204030204" pitchFamily="34" charset="0"/>
              </a:defRPr>
            </a:lvl1pPr>
          </a:lstStyle>
          <a:p>
            <a:pPr lvl="0" rtl="0"/>
            <a:r>
              <a:rPr lang="it-IT" noProof="0" dirty="0"/>
              <a:t>Fare clic per inserire il titolo</a:t>
            </a:r>
          </a:p>
        </p:txBody>
      </p:sp>
      <p:sp>
        <p:nvSpPr>
          <p:cNvPr id="18" name="Segnaposto piè di pagina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9" name="Segnaposto numero diapositiva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0" name="Segnaposto data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di separazione">
    <p:spTree>
      <p:nvGrpSpPr>
        <p:cNvPr id="1" name=""/>
        <p:cNvGrpSpPr/>
        <p:nvPr/>
      </p:nvGrpSpPr>
      <p:grpSpPr>
        <a:xfrm>
          <a:off x="0" y="0"/>
          <a:ext cx="0" cy="0"/>
          <a:chOff x="0" y="0"/>
          <a:chExt cx="0" cy="0"/>
        </a:xfrm>
      </p:grpSpPr>
      <p:pic>
        <p:nvPicPr>
          <p:cNvPr id="9" name="Elemento grafico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rtlCol="0"/>
          <a:lstStyle>
            <a:lvl1pPr algn="ct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lo di business">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olo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1" name="Segnaposto testo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testo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3" name="Segnaposto testo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4" name="Segnaposto testo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5" name="Segnaposto testo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0" name="Segnaposto piè di pagina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a delle opportunità di mercato">
    <p:spTree>
      <p:nvGrpSpPr>
        <p:cNvPr id="1" name=""/>
        <p:cNvGrpSpPr/>
        <p:nvPr/>
      </p:nvGrpSpPr>
      <p:grpSpPr>
        <a:xfrm>
          <a:off x="0" y="0"/>
          <a:ext cx="0" cy="0"/>
          <a:chOff x="0" y="0"/>
          <a:chExt cx="0" cy="0"/>
        </a:xfrm>
      </p:grpSpPr>
      <p:pic>
        <p:nvPicPr>
          <p:cNvPr id="6" name="Elemento grafico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13" name="Segnaposto testo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5" name="Segnaposto testo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33" name="Segnaposto testo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7" name="Segnaposto testo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36" name="Segnaposto testo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0" name="Segnaposto piè di pagina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Segnaposto piè di pagina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b="1" cap="all" spc="400" baseline="0">
                <a:solidFill>
                  <a:schemeClr val="bg1"/>
                </a:solidFill>
                <a:latin typeface="Century Gothic" panose="020B0502020202020204" pitchFamily="34" charset="0"/>
              </a:defRPr>
            </a:lvl1pPr>
          </a:lstStyle>
          <a:p>
            <a:r>
              <a:rPr lang="it-IT"/>
              <a:t>TITOLO PRESENTAZIONE</a:t>
            </a:r>
            <a:endParaRPr lang="it-IT" b="1" dirty="0"/>
          </a:p>
        </p:txBody>
      </p:sp>
      <p:sp>
        <p:nvSpPr>
          <p:cNvPr id="14" name="Segnaposto numero diapositiva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5" name="Segnaposto data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b="1" spc="400" baseline="0">
                <a:solidFill>
                  <a:schemeClr val="bg1"/>
                </a:solidFill>
                <a:latin typeface="Century Gothic" panose="020B0502020202020204" pitchFamily="34" charset="0"/>
              </a:defRPr>
            </a:lvl1pPr>
          </a:lstStyle>
          <a:p>
            <a:pPr>
              <a:defRPr lang="it-IT"/>
            </a:pPr>
            <a:r>
              <a:rPr lang="it-IT" cap="all"/>
              <a:t>21 maggio 20XX</a:t>
            </a:r>
            <a:endParaRPr lang="it-IT" b="1"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lang="it-IT"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6449185" cy="2467388"/>
          </a:xfrm>
        </p:spPr>
        <p:txBody>
          <a:bodyPr rtlCol="0"/>
          <a:lstStyle>
            <a:defPPr>
              <a:defRPr lang="it-IT"/>
            </a:defPPr>
          </a:lstStyle>
          <a:p>
            <a:pPr rtl="0"/>
            <a:r>
              <a:rPr lang="it-IT" sz="4300" dirty="0" err="1"/>
              <a:t>SPAdes</a:t>
            </a:r>
            <a:r>
              <a:rPr lang="it-IT" sz="4300" dirty="0"/>
              <a:t>: un nuovo algoritmo di</a:t>
            </a:r>
            <a:br>
              <a:rPr lang="it-IT" sz="4300" dirty="0"/>
            </a:br>
            <a:r>
              <a:rPr lang="it-IT" sz="4300" dirty="0"/>
              <a:t>assemblaggio del genoma</a:t>
            </a:r>
          </a:p>
        </p:txBody>
      </p:sp>
      <p:sp>
        <p:nvSpPr>
          <p:cNvPr id="13" name="Segnaposto testo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3" y="3795147"/>
            <a:ext cx="4989628" cy="816022"/>
          </a:xfrm>
        </p:spPr>
        <p:txBody>
          <a:bodyPr rtlCol="0">
            <a:normAutofit/>
          </a:bodyPr>
          <a:lstStyle>
            <a:defPPr>
              <a:defRPr lang="it-IT"/>
            </a:defPPr>
          </a:lstStyle>
          <a:p>
            <a:pPr rtl="0"/>
            <a:r>
              <a:rPr lang="en-US" dirty="0"/>
              <a:t>S</a:t>
            </a:r>
            <a:r>
              <a:rPr lang="it-IT" dirty="0" err="1"/>
              <a:t>imone</a:t>
            </a:r>
            <a:r>
              <a:rPr lang="it-IT" dirty="0"/>
              <a:t> D’Assisi</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C9142-4C66-3750-4896-DEBB15313AB9}"/>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2A320DF6-100D-64A4-9F0F-8761C20B6CCF}"/>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B02671AC-E881-C721-3B39-642B510C6FB1}"/>
              </a:ext>
            </a:extLst>
          </p:cNvPr>
          <p:cNvSpPr/>
          <p:nvPr/>
        </p:nvSpPr>
        <p:spPr>
          <a:xfrm>
            <a:off x="1362918" y="2023995"/>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Segnaposto testo 41">
            <a:extLst>
              <a:ext uri="{FF2B5EF4-FFF2-40B4-BE49-F238E27FC236}">
                <a16:creationId xmlns:a16="http://schemas.microsoft.com/office/drawing/2014/main" id="{705F512D-D411-4B24-3FBD-5FB729F4265E}"/>
              </a:ext>
            </a:extLst>
          </p:cNvPr>
          <p:cNvSpPr>
            <a:spLocks noGrp="1"/>
          </p:cNvSpPr>
          <p:nvPr>
            <p:ph type="body" sz="quarter" idx="15"/>
          </p:nvPr>
        </p:nvSpPr>
        <p:spPr>
          <a:xfrm>
            <a:off x="614107" y="1650378"/>
            <a:ext cx="9928387" cy="1331042"/>
          </a:xfrm>
        </p:spPr>
        <p:txBody>
          <a:bodyPr rtlCol="0"/>
          <a:lstStyle>
            <a:defPPr>
              <a:defRPr lang="it-IT"/>
            </a:defPPr>
          </a:lstStyle>
          <a:p>
            <a:pPr algn="l" rtl="0"/>
            <a:r>
              <a:rPr lang="it-IT" sz="2000" b="0" cap="none" spc="0" dirty="0" err="1">
                <a:solidFill>
                  <a:schemeClr val="bg1"/>
                </a:solidFill>
              </a:rPr>
              <a:t>SPAdes</a:t>
            </a:r>
            <a:r>
              <a:rPr lang="it-IT" sz="2000" b="0" cap="none" spc="0" dirty="0">
                <a:solidFill>
                  <a:schemeClr val="bg1"/>
                </a:solidFill>
              </a:rPr>
              <a:t> propone un nuovo approccio basato su degli speciali Grafi di De </a:t>
            </a:r>
            <a:r>
              <a:rPr lang="it-IT" sz="2000" b="0" cap="none" spc="0" dirty="0" err="1">
                <a:solidFill>
                  <a:schemeClr val="bg1"/>
                </a:solidFill>
              </a:rPr>
              <a:t>Bruijn</a:t>
            </a:r>
            <a:r>
              <a:rPr lang="it-IT" sz="2000" b="0" cap="none" spc="0" dirty="0">
                <a:solidFill>
                  <a:schemeClr val="bg1"/>
                </a:solidFill>
              </a:rPr>
              <a:t>, cioè i DBG multidimensionali per gestire le grandi differenze di copertura che si possono osservare nel genoma, come ad esempio nel caso del </a:t>
            </a:r>
            <a:r>
              <a:rPr lang="it-IT" sz="2000" b="0" i="1" cap="none" spc="0" dirty="0">
                <a:solidFill>
                  <a:schemeClr val="bg1"/>
                </a:solidFill>
              </a:rPr>
              <a:t>Single-Cell </a:t>
            </a:r>
            <a:r>
              <a:rPr lang="it-IT" sz="2000" b="0" i="1" cap="none" spc="0" dirty="0" err="1">
                <a:solidFill>
                  <a:schemeClr val="bg1"/>
                </a:solidFill>
              </a:rPr>
              <a:t>Sequencing</a:t>
            </a:r>
            <a:r>
              <a:rPr lang="it-IT" sz="2000" b="0" cap="none" spc="0" dirty="0">
                <a:solidFill>
                  <a:schemeClr val="bg1"/>
                </a:solidFill>
              </a:rPr>
              <a:t> (o sequenziamento a singola cellula).</a:t>
            </a:r>
            <a:endParaRPr lang="it-IT" sz="2000" b="0" i="1" cap="none" spc="0" dirty="0">
              <a:solidFill>
                <a:schemeClr val="bg1"/>
              </a:solidFill>
            </a:endParaRPr>
          </a:p>
        </p:txBody>
      </p:sp>
      <p:sp>
        <p:nvSpPr>
          <p:cNvPr id="2" name="Segnaposto testo 40">
            <a:extLst>
              <a:ext uri="{FF2B5EF4-FFF2-40B4-BE49-F238E27FC236}">
                <a16:creationId xmlns:a16="http://schemas.microsoft.com/office/drawing/2014/main" id="{C524C984-AF87-21DC-AA3E-3713AEB21E43}"/>
              </a:ext>
            </a:extLst>
          </p:cNvPr>
          <p:cNvSpPr txBox="1">
            <a:spLocks/>
          </p:cNvSpPr>
          <p:nvPr/>
        </p:nvSpPr>
        <p:spPr>
          <a:xfrm>
            <a:off x="614107" y="1095430"/>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GRAFI DI DE BRUIJN MULTIDIMENSIONALI</a:t>
            </a:r>
          </a:p>
        </p:txBody>
      </p:sp>
      <p:sp>
        <p:nvSpPr>
          <p:cNvPr id="4" name="Segnaposto testo 41">
            <a:extLst>
              <a:ext uri="{FF2B5EF4-FFF2-40B4-BE49-F238E27FC236}">
                <a16:creationId xmlns:a16="http://schemas.microsoft.com/office/drawing/2014/main" id="{5310E66E-726C-BCEE-98D6-9D667748AECE}"/>
              </a:ext>
            </a:extLst>
          </p:cNvPr>
          <p:cNvSpPr txBox="1">
            <a:spLocks/>
          </p:cNvSpPr>
          <p:nvPr/>
        </p:nvSpPr>
        <p:spPr>
          <a:xfrm>
            <a:off x="614107" y="3145931"/>
            <a:ext cx="10280252" cy="223006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2000" b="0" cap="none" spc="0" dirty="0">
                <a:solidFill>
                  <a:schemeClr val="bg1"/>
                </a:solidFill>
              </a:rPr>
              <a:t>Mentre nei grafi di De </a:t>
            </a:r>
            <a:r>
              <a:rPr lang="it-IT" sz="2000" b="0" cap="none" spc="0" dirty="0" err="1">
                <a:solidFill>
                  <a:schemeClr val="bg1"/>
                </a:solidFill>
              </a:rPr>
              <a:t>Bruijn</a:t>
            </a:r>
            <a:r>
              <a:rPr lang="it-IT" sz="2000" b="0" cap="none" spc="0" dirty="0">
                <a:solidFill>
                  <a:schemeClr val="bg1"/>
                </a:solidFill>
              </a:rPr>
              <a:t> tradizionali il valore di k è fisso, nei grafi di De </a:t>
            </a:r>
            <a:r>
              <a:rPr lang="it-IT" sz="2000" b="0" cap="none" spc="0" dirty="0" err="1">
                <a:solidFill>
                  <a:schemeClr val="bg1"/>
                </a:solidFill>
              </a:rPr>
              <a:t>Bruijn</a:t>
            </a:r>
            <a:r>
              <a:rPr lang="it-IT" sz="2000" b="0" cap="none" spc="0" dirty="0">
                <a:solidFill>
                  <a:schemeClr val="bg1"/>
                </a:solidFill>
              </a:rPr>
              <a:t> multidimensionali è possibile variare il valore di k in base alla copertura nelle diverse regioni: valori di k piccoli comprimono più ripetizioni, rendendo il grafo più interconnesso e complesso, mentre valori elevati di k potrebbero non riuscire a rilevare sovrapposizioni tra le letture, in particolare nelle regioni a bassa copertura.</a:t>
            </a:r>
            <a:endParaRPr lang="it-IT" sz="2000" b="0" i="1" cap="none" spc="0" dirty="0">
              <a:solidFill>
                <a:schemeClr val="bg1"/>
              </a:solidFill>
            </a:endParaRPr>
          </a:p>
        </p:txBody>
      </p:sp>
    </p:spTree>
    <p:extLst>
      <p:ext uri="{BB962C8B-B14F-4D97-AF65-F5344CB8AC3E}">
        <p14:creationId xmlns:p14="http://schemas.microsoft.com/office/powerpoint/2010/main" val="255389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9DEF5-9286-07E6-F137-E28BFF3AE01C}"/>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E87E5D9F-910C-24CD-793F-3C4A21CBA891}"/>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D1C9907D-24CB-DEBC-2F5F-1172B4FE6515}"/>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E445961F-AB50-B33F-A2CB-C3CAC2C30D1F}"/>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GRAFI DI DE BRUIJN MULTIDIMENSIONALI - Esempio</a:t>
            </a:r>
          </a:p>
        </p:txBody>
      </p:sp>
      <p:sp>
        <p:nvSpPr>
          <p:cNvPr id="48" name="Segnaposto testo 41">
            <a:extLst>
              <a:ext uri="{FF2B5EF4-FFF2-40B4-BE49-F238E27FC236}">
                <a16:creationId xmlns:a16="http://schemas.microsoft.com/office/drawing/2014/main" id="{A91D7D61-F3EB-EB58-5A85-FD8E1924BDE7}"/>
              </a:ext>
            </a:extLst>
          </p:cNvPr>
          <p:cNvSpPr>
            <a:spLocks noGrp="1"/>
          </p:cNvSpPr>
          <p:nvPr>
            <p:ph type="body" sz="quarter" idx="15"/>
          </p:nvPr>
        </p:nvSpPr>
        <p:spPr>
          <a:xfrm>
            <a:off x="620830" y="1524961"/>
            <a:ext cx="4529603" cy="828274"/>
          </a:xfrm>
        </p:spPr>
        <p:txBody>
          <a:bodyPr rtlCol="0"/>
          <a:lstStyle>
            <a:defPPr>
              <a:defRPr lang="it-IT"/>
            </a:defPPr>
          </a:lstStyle>
          <a:p>
            <a:pPr algn="l" rtl="0"/>
            <a:r>
              <a:rPr lang="it-IT" sz="1400" b="0" cap="none" spc="0" dirty="0" err="1">
                <a:solidFill>
                  <a:schemeClr val="bg1"/>
                </a:solidFill>
              </a:rPr>
              <a:t>Genome</a:t>
            </a:r>
            <a:r>
              <a:rPr lang="it-IT" sz="1400" b="0" cap="none" spc="0" dirty="0">
                <a:solidFill>
                  <a:schemeClr val="bg1"/>
                </a:solidFill>
              </a:rPr>
              <a:t> = ACGTCAAGTTCTGACGTGGGTTCT</a:t>
            </a:r>
          </a:p>
        </p:txBody>
      </p:sp>
      <p:pic>
        <p:nvPicPr>
          <p:cNvPr id="4" name="Immagine 3" descr="Immagine che contiene cerchio, diagramma, testo, mappa&#10;&#10;Il contenuto generato dall'IA potrebbe non essere corretto.">
            <a:extLst>
              <a:ext uri="{FF2B5EF4-FFF2-40B4-BE49-F238E27FC236}">
                <a16:creationId xmlns:a16="http://schemas.microsoft.com/office/drawing/2014/main" id="{51A404B1-3E9B-6150-4810-37464F500085}"/>
              </a:ext>
            </a:extLst>
          </p:cNvPr>
          <p:cNvPicPr>
            <a:picLocks noChangeAspect="1"/>
          </p:cNvPicPr>
          <p:nvPr/>
        </p:nvPicPr>
        <p:blipFill>
          <a:blip r:embed="rId3"/>
          <a:stretch>
            <a:fillRect/>
          </a:stretch>
        </p:blipFill>
        <p:spPr>
          <a:xfrm>
            <a:off x="5150433" y="1593734"/>
            <a:ext cx="6871447" cy="4764523"/>
          </a:xfrm>
          <a:prstGeom prst="rect">
            <a:avLst/>
          </a:prstGeom>
        </p:spPr>
      </p:pic>
    </p:spTree>
    <p:extLst>
      <p:ext uri="{BB962C8B-B14F-4D97-AF65-F5344CB8AC3E}">
        <p14:creationId xmlns:p14="http://schemas.microsoft.com/office/powerpoint/2010/main" val="163092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515FC-02A2-0ED2-5C18-5054E3A15FA4}"/>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1E440C49-7BAE-16E4-7EEE-47F80722AD07}"/>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2B9441E0-E68D-F06B-49E6-69E4A407561C}"/>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CE03F48D-6B48-EB53-201C-835D364207DA}"/>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GRAFI DI DE BRUIJN MULTIDIMENSIONALI - Esempio</a:t>
            </a:r>
          </a:p>
        </p:txBody>
      </p:sp>
      <p:sp>
        <p:nvSpPr>
          <p:cNvPr id="48" name="Segnaposto testo 41">
            <a:extLst>
              <a:ext uri="{FF2B5EF4-FFF2-40B4-BE49-F238E27FC236}">
                <a16:creationId xmlns:a16="http://schemas.microsoft.com/office/drawing/2014/main" id="{D9FD1545-3B43-CFB3-0E60-1AD84F6A5703}"/>
              </a:ext>
            </a:extLst>
          </p:cNvPr>
          <p:cNvSpPr>
            <a:spLocks noGrp="1"/>
          </p:cNvSpPr>
          <p:nvPr>
            <p:ph type="body" sz="quarter" idx="15"/>
          </p:nvPr>
        </p:nvSpPr>
        <p:spPr>
          <a:xfrm>
            <a:off x="620830" y="1524961"/>
            <a:ext cx="4529603" cy="828274"/>
          </a:xfrm>
        </p:spPr>
        <p:txBody>
          <a:bodyPr rtlCol="0"/>
          <a:lstStyle>
            <a:defPPr>
              <a:defRPr lang="it-IT"/>
            </a:defPPr>
          </a:lstStyle>
          <a:p>
            <a:pPr algn="l" rtl="0"/>
            <a:r>
              <a:rPr lang="it-IT" sz="1400" b="0" cap="none" spc="0" dirty="0" err="1">
                <a:solidFill>
                  <a:schemeClr val="bg1"/>
                </a:solidFill>
              </a:rPr>
              <a:t>Genome</a:t>
            </a:r>
            <a:r>
              <a:rPr lang="it-IT" sz="1400" b="0" cap="none" spc="0" dirty="0">
                <a:solidFill>
                  <a:schemeClr val="bg1"/>
                </a:solidFill>
              </a:rPr>
              <a:t> = ACGTCAAGTTCTGACGTGGGTTCT</a:t>
            </a:r>
          </a:p>
        </p:txBody>
      </p:sp>
      <p:pic>
        <p:nvPicPr>
          <p:cNvPr id="4" name="Immagine 3" descr="Immagine che contiene cerchio, diagramma, testo, mappa&#10;&#10;Il contenuto generato dall'IA potrebbe non essere corretto.">
            <a:extLst>
              <a:ext uri="{FF2B5EF4-FFF2-40B4-BE49-F238E27FC236}">
                <a16:creationId xmlns:a16="http://schemas.microsoft.com/office/drawing/2014/main" id="{4AB4A2A7-395C-AAD7-CD68-5571DDCDFC05}"/>
              </a:ext>
            </a:extLst>
          </p:cNvPr>
          <p:cNvPicPr>
            <a:picLocks noChangeAspect="1"/>
          </p:cNvPicPr>
          <p:nvPr/>
        </p:nvPicPr>
        <p:blipFill>
          <a:blip r:embed="rId3"/>
          <a:stretch>
            <a:fillRect/>
          </a:stretch>
        </p:blipFill>
        <p:spPr>
          <a:xfrm>
            <a:off x="5150433" y="1593734"/>
            <a:ext cx="6871447" cy="4764523"/>
          </a:xfrm>
          <a:prstGeom prst="rect">
            <a:avLst/>
          </a:prstGeom>
        </p:spPr>
      </p:pic>
      <p:sp>
        <p:nvSpPr>
          <p:cNvPr id="2" name="Segnaposto testo 44">
            <a:extLst>
              <a:ext uri="{FF2B5EF4-FFF2-40B4-BE49-F238E27FC236}">
                <a16:creationId xmlns:a16="http://schemas.microsoft.com/office/drawing/2014/main" id="{78287EFD-71EF-73BF-E3FF-D25143919373}"/>
              </a:ext>
            </a:extLst>
          </p:cNvPr>
          <p:cNvSpPr txBox="1">
            <a:spLocks/>
          </p:cNvSpPr>
          <p:nvPr/>
        </p:nvSpPr>
        <p:spPr>
          <a:xfrm>
            <a:off x="620830" y="2274610"/>
            <a:ext cx="4287346" cy="939238"/>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viene costruito un DBG andando a collegare tutti i 3-mer presenti nell’insieme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contenente tutte le possibili sottostringhe di lunghezza pari a 3 ottenute dalla stringa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Genome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attraverso le linee rosse tratteggiate.</a:t>
            </a:r>
            <a:endParaRPr lang="it-IT" dirty="0"/>
          </a:p>
        </p:txBody>
      </p:sp>
    </p:spTree>
    <p:extLst>
      <p:ext uri="{BB962C8B-B14F-4D97-AF65-F5344CB8AC3E}">
        <p14:creationId xmlns:p14="http://schemas.microsoft.com/office/powerpoint/2010/main" val="418956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9296-5127-160F-8DE6-6F9C96140683}"/>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A33083BF-1001-E17F-0BB9-93417CFC8743}"/>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261DCD0C-9EEE-4E3D-5071-D1843E2FD78C}"/>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C9A81399-476E-3395-6A68-18C272DB0D4E}"/>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GRAFI DI DE BRUIJN MULTIDIMENSIONALI - Esempio</a:t>
            </a:r>
          </a:p>
        </p:txBody>
      </p:sp>
      <p:sp>
        <p:nvSpPr>
          <p:cNvPr id="48" name="Segnaposto testo 41">
            <a:extLst>
              <a:ext uri="{FF2B5EF4-FFF2-40B4-BE49-F238E27FC236}">
                <a16:creationId xmlns:a16="http://schemas.microsoft.com/office/drawing/2014/main" id="{8A9FCFFA-ED13-59FE-8E9C-18FAD0D49CB3}"/>
              </a:ext>
            </a:extLst>
          </p:cNvPr>
          <p:cNvSpPr>
            <a:spLocks noGrp="1"/>
          </p:cNvSpPr>
          <p:nvPr>
            <p:ph type="body" sz="quarter" idx="15"/>
          </p:nvPr>
        </p:nvSpPr>
        <p:spPr>
          <a:xfrm>
            <a:off x="620830" y="1524961"/>
            <a:ext cx="4529603" cy="828274"/>
          </a:xfrm>
        </p:spPr>
        <p:txBody>
          <a:bodyPr rtlCol="0"/>
          <a:lstStyle>
            <a:defPPr>
              <a:defRPr lang="it-IT"/>
            </a:defPPr>
          </a:lstStyle>
          <a:p>
            <a:pPr algn="l" rtl="0"/>
            <a:r>
              <a:rPr lang="it-IT" sz="1400" b="0" cap="none" spc="0" dirty="0" err="1">
                <a:solidFill>
                  <a:schemeClr val="bg1"/>
                </a:solidFill>
              </a:rPr>
              <a:t>Genome</a:t>
            </a:r>
            <a:r>
              <a:rPr lang="it-IT" sz="1400" b="0" cap="none" spc="0" dirty="0">
                <a:solidFill>
                  <a:schemeClr val="bg1"/>
                </a:solidFill>
              </a:rPr>
              <a:t> = ACGTCAAGTTCTGACGTGGGTTCT</a:t>
            </a:r>
          </a:p>
        </p:txBody>
      </p:sp>
      <p:pic>
        <p:nvPicPr>
          <p:cNvPr id="4" name="Immagine 3" descr="Immagine che contiene cerchio, diagramma, testo, mappa&#10;&#10;Il contenuto generato dall'IA potrebbe non essere corretto.">
            <a:extLst>
              <a:ext uri="{FF2B5EF4-FFF2-40B4-BE49-F238E27FC236}">
                <a16:creationId xmlns:a16="http://schemas.microsoft.com/office/drawing/2014/main" id="{ECFF5011-E1D5-D80A-C7DC-7055A62359E3}"/>
              </a:ext>
            </a:extLst>
          </p:cNvPr>
          <p:cNvPicPr>
            <a:picLocks noChangeAspect="1"/>
          </p:cNvPicPr>
          <p:nvPr/>
        </p:nvPicPr>
        <p:blipFill>
          <a:blip r:embed="rId3"/>
          <a:stretch>
            <a:fillRect/>
          </a:stretch>
        </p:blipFill>
        <p:spPr>
          <a:xfrm>
            <a:off x="5150433" y="1593734"/>
            <a:ext cx="6871447" cy="4764523"/>
          </a:xfrm>
          <a:prstGeom prst="rect">
            <a:avLst/>
          </a:prstGeom>
        </p:spPr>
      </p:pic>
      <p:sp>
        <p:nvSpPr>
          <p:cNvPr id="2" name="Segnaposto testo 44">
            <a:extLst>
              <a:ext uri="{FF2B5EF4-FFF2-40B4-BE49-F238E27FC236}">
                <a16:creationId xmlns:a16="http://schemas.microsoft.com/office/drawing/2014/main" id="{54759128-A925-9066-B739-DA3D75B5AE4E}"/>
              </a:ext>
            </a:extLst>
          </p:cNvPr>
          <p:cNvSpPr txBox="1">
            <a:spLocks/>
          </p:cNvSpPr>
          <p:nvPr/>
        </p:nvSpPr>
        <p:spPr>
          <a:xfrm>
            <a:off x="620830" y="2274610"/>
            <a:ext cx="4287346" cy="939238"/>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viene costruito un DBG andando a collegare tutti i 3-mer presenti nell’insieme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contenente tutte le possibili sottostringhe di lunghezza pari a 3 ottenute dalla stringa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Genome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attraverso le linee rosse tratteggiate.</a:t>
            </a:r>
            <a:endParaRPr lang="it-IT" dirty="0"/>
          </a:p>
        </p:txBody>
      </p:sp>
      <p:sp>
        <p:nvSpPr>
          <p:cNvPr id="3" name="Segnaposto testo 44">
            <a:extLst>
              <a:ext uri="{FF2B5EF4-FFF2-40B4-BE49-F238E27FC236}">
                <a16:creationId xmlns:a16="http://schemas.microsoft.com/office/drawing/2014/main" id="{26C2B588-9252-C5D9-EBD9-AF595CA88F86}"/>
              </a:ext>
            </a:extLst>
          </p:cNvPr>
          <p:cNvSpPr txBox="1">
            <a:spLocks/>
          </p:cNvSpPr>
          <p:nvPr/>
        </p:nvSpPr>
        <p:spPr>
          <a:xfrm>
            <a:off x="620830" y="3277258"/>
            <a:ext cx="4287346" cy="770307"/>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(B):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può osservare il grafo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3), in cui vengono enfatizzati alcuni specifici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path</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corrispondenti alle stringhe ATAG, AGGA, GACA.</a:t>
            </a:r>
            <a:endParaRPr lang="it-IT" dirty="0"/>
          </a:p>
        </p:txBody>
      </p:sp>
    </p:spTree>
    <p:extLst>
      <p:ext uri="{BB962C8B-B14F-4D97-AF65-F5344CB8AC3E}">
        <p14:creationId xmlns:p14="http://schemas.microsoft.com/office/powerpoint/2010/main" val="1547529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D50A8-264F-129E-62B1-97DCED283EC5}"/>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9AAD4EC3-231C-A9A4-B11C-CB7417951522}"/>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C55B021D-02EF-FF2A-C8A7-B293C7DBCDAE}"/>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87165EE1-9816-3831-875E-F78949FA7F9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GRAFI DI DE BRUIJN MULTIDIMENSIONALI - Esempio</a:t>
            </a:r>
          </a:p>
        </p:txBody>
      </p:sp>
      <p:sp>
        <p:nvSpPr>
          <p:cNvPr id="48" name="Segnaposto testo 41">
            <a:extLst>
              <a:ext uri="{FF2B5EF4-FFF2-40B4-BE49-F238E27FC236}">
                <a16:creationId xmlns:a16="http://schemas.microsoft.com/office/drawing/2014/main" id="{37B914BC-1ADF-5651-C148-BF7B57D79C59}"/>
              </a:ext>
            </a:extLst>
          </p:cNvPr>
          <p:cNvSpPr>
            <a:spLocks noGrp="1"/>
          </p:cNvSpPr>
          <p:nvPr>
            <p:ph type="body" sz="quarter" idx="15"/>
          </p:nvPr>
        </p:nvSpPr>
        <p:spPr>
          <a:xfrm>
            <a:off x="620830" y="1524961"/>
            <a:ext cx="4529603" cy="828274"/>
          </a:xfrm>
        </p:spPr>
        <p:txBody>
          <a:bodyPr rtlCol="0"/>
          <a:lstStyle>
            <a:defPPr>
              <a:defRPr lang="it-IT"/>
            </a:defPPr>
          </a:lstStyle>
          <a:p>
            <a:pPr algn="l" rtl="0"/>
            <a:r>
              <a:rPr lang="it-IT" sz="1400" b="0" cap="none" spc="0" dirty="0" err="1">
                <a:solidFill>
                  <a:schemeClr val="bg1"/>
                </a:solidFill>
              </a:rPr>
              <a:t>Genome</a:t>
            </a:r>
            <a:r>
              <a:rPr lang="it-IT" sz="1400" b="0" cap="none" spc="0" dirty="0">
                <a:solidFill>
                  <a:schemeClr val="bg1"/>
                </a:solidFill>
              </a:rPr>
              <a:t> = ACGTCAAGTTCTGACGTGGGTTCT</a:t>
            </a:r>
          </a:p>
        </p:txBody>
      </p:sp>
      <p:pic>
        <p:nvPicPr>
          <p:cNvPr id="4" name="Immagine 3" descr="Immagine che contiene cerchio, diagramma, testo, mappa&#10;&#10;Il contenuto generato dall'IA potrebbe non essere corretto.">
            <a:extLst>
              <a:ext uri="{FF2B5EF4-FFF2-40B4-BE49-F238E27FC236}">
                <a16:creationId xmlns:a16="http://schemas.microsoft.com/office/drawing/2014/main" id="{1345AC26-53AE-A59F-9468-F17829C03B98}"/>
              </a:ext>
            </a:extLst>
          </p:cNvPr>
          <p:cNvPicPr>
            <a:picLocks noChangeAspect="1"/>
          </p:cNvPicPr>
          <p:nvPr/>
        </p:nvPicPr>
        <p:blipFill>
          <a:blip r:embed="rId3"/>
          <a:stretch>
            <a:fillRect/>
          </a:stretch>
        </p:blipFill>
        <p:spPr>
          <a:xfrm>
            <a:off x="5150433" y="1593734"/>
            <a:ext cx="6871447" cy="4764523"/>
          </a:xfrm>
          <a:prstGeom prst="rect">
            <a:avLst/>
          </a:prstGeom>
        </p:spPr>
      </p:pic>
      <p:sp>
        <p:nvSpPr>
          <p:cNvPr id="2" name="Segnaposto testo 44">
            <a:extLst>
              <a:ext uri="{FF2B5EF4-FFF2-40B4-BE49-F238E27FC236}">
                <a16:creationId xmlns:a16="http://schemas.microsoft.com/office/drawing/2014/main" id="{204375BD-4772-E184-C217-3CACF098C038}"/>
              </a:ext>
            </a:extLst>
          </p:cNvPr>
          <p:cNvSpPr txBox="1">
            <a:spLocks/>
          </p:cNvSpPr>
          <p:nvPr/>
        </p:nvSpPr>
        <p:spPr>
          <a:xfrm>
            <a:off x="620830" y="2274610"/>
            <a:ext cx="4287346" cy="939238"/>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viene costruito un DBG andando a collegare tutti i 3-mer presenti nell’insieme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contenente tutte le possibili sottostringhe di lunghezza pari a 3 ottenute dalla stringa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Genome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attraverso le linee rosse tratteggiate.</a:t>
            </a:r>
            <a:endParaRPr lang="it-IT" dirty="0"/>
          </a:p>
        </p:txBody>
      </p:sp>
      <p:sp>
        <p:nvSpPr>
          <p:cNvPr id="3" name="Segnaposto testo 44">
            <a:extLst>
              <a:ext uri="{FF2B5EF4-FFF2-40B4-BE49-F238E27FC236}">
                <a16:creationId xmlns:a16="http://schemas.microsoft.com/office/drawing/2014/main" id="{D64F3CE7-9F38-EBAF-6CBD-036679854D5E}"/>
              </a:ext>
            </a:extLst>
          </p:cNvPr>
          <p:cNvSpPr txBox="1">
            <a:spLocks/>
          </p:cNvSpPr>
          <p:nvPr/>
        </p:nvSpPr>
        <p:spPr>
          <a:xfrm>
            <a:off x="620830" y="3277258"/>
            <a:ext cx="4287346" cy="770307"/>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(B):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può osservare il grafo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3), in cui vengono enfatizzati alcuni specifici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path</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corrispondenti alle stringhe ATAG, AGGA, GACA.</a:t>
            </a:r>
            <a:endParaRPr lang="it-IT" dirty="0"/>
          </a:p>
        </p:txBody>
      </p:sp>
      <p:sp>
        <p:nvSpPr>
          <p:cNvPr id="5" name="Segnaposto testo 44">
            <a:extLst>
              <a:ext uri="{FF2B5EF4-FFF2-40B4-BE49-F238E27FC236}">
                <a16:creationId xmlns:a16="http://schemas.microsoft.com/office/drawing/2014/main" id="{A59C8826-7333-6A5B-F352-3D666C7AF705}"/>
              </a:ext>
            </a:extLst>
          </p:cNvPr>
          <p:cNvSpPr txBox="1">
            <a:spLocks/>
          </p:cNvSpPr>
          <p:nvPr/>
        </p:nvSpPr>
        <p:spPr>
          <a:xfrm>
            <a:off x="614107" y="4110975"/>
            <a:ext cx="4287346" cy="104522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(C):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viene mostrato il grafo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4), in cui sono presenti diverse stringhe che non sono state incluse. Tuttavia, grazie alle informazioni ottenute grazie a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3) risulta ora possibile includere i frammenti privi di collegamenti.</a:t>
            </a:r>
            <a:endParaRPr lang="it-IT" dirty="0"/>
          </a:p>
        </p:txBody>
      </p:sp>
    </p:spTree>
    <p:extLst>
      <p:ext uri="{BB962C8B-B14F-4D97-AF65-F5344CB8AC3E}">
        <p14:creationId xmlns:p14="http://schemas.microsoft.com/office/powerpoint/2010/main" val="1032121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AA858-10E8-B944-04FC-7489A373D7AF}"/>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1FEF0DFA-71EF-F5C0-8CBD-B7C99419D32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5E3FEA4C-56F3-120A-A425-F1DF1CD9C187}"/>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4DB83322-2669-0058-E772-56F077A9A4F3}"/>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GRAFI DI DE BRUIJN MULTIDIMENSIONALI - Esempio</a:t>
            </a:r>
          </a:p>
        </p:txBody>
      </p:sp>
      <p:sp>
        <p:nvSpPr>
          <p:cNvPr id="48" name="Segnaposto testo 41">
            <a:extLst>
              <a:ext uri="{FF2B5EF4-FFF2-40B4-BE49-F238E27FC236}">
                <a16:creationId xmlns:a16="http://schemas.microsoft.com/office/drawing/2014/main" id="{EDF6D1D1-D9DA-E3B1-3D9D-D344A2B10061}"/>
              </a:ext>
            </a:extLst>
          </p:cNvPr>
          <p:cNvSpPr>
            <a:spLocks noGrp="1"/>
          </p:cNvSpPr>
          <p:nvPr>
            <p:ph type="body" sz="quarter" idx="15"/>
          </p:nvPr>
        </p:nvSpPr>
        <p:spPr>
          <a:xfrm>
            <a:off x="620830" y="1524961"/>
            <a:ext cx="4529603" cy="828274"/>
          </a:xfrm>
        </p:spPr>
        <p:txBody>
          <a:bodyPr rtlCol="0"/>
          <a:lstStyle>
            <a:defPPr>
              <a:defRPr lang="it-IT"/>
            </a:defPPr>
          </a:lstStyle>
          <a:p>
            <a:pPr algn="l" rtl="0"/>
            <a:r>
              <a:rPr lang="it-IT" sz="1400" b="0" cap="none" spc="0" dirty="0" err="1">
                <a:solidFill>
                  <a:schemeClr val="bg1"/>
                </a:solidFill>
              </a:rPr>
              <a:t>Genome</a:t>
            </a:r>
            <a:r>
              <a:rPr lang="it-IT" sz="1400" b="0" cap="none" spc="0" dirty="0">
                <a:solidFill>
                  <a:schemeClr val="bg1"/>
                </a:solidFill>
              </a:rPr>
              <a:t> = ACGTCAAGTTCTGACGTGGGTTCT</a:t>
            </a:r>
          </a:p>
        </p:txBody>
      </p:sp>
      <p:pic>
        <p:nvPicPr>
          <p:cNvPr id="4" name="Immagine 3" descr="Immagine che contiene cerchio, diagramma, testo, mappa&#10;&#10;Il contenuto generato dall'IA potrebbe non essere corretto.">
            <a:extLst>
              <a:ext uri="{FF2B5EF4-FFF2-40B4-BE49-F238E27FC236}">
                <a16:creationId xmlns:a16="http://schemas.microsoft.com/office/drawing/2014/main" id="{84D056D1-855C-4FCF-E60F-E67D804A6795}"/>
              </a:ext>
            </a:extLst>
          </p:cNvPr>
          <p:cNvPicPr>
            <a:picLocks noChangeAspect="1"/>
          </p:cNvPicPr>
          <p:nvPr/>
        </p:nvPicPr>
        <p:blipFill>
          <a:blip r:embed="rId3"/>
          <a:stretch>
            <a:fillRect/>
          </a:stretch>
        </p:blipFill>
        <p:spPr>
          <a:xfrm>
            <a:off x="5150433" y="1593734"/>
            <a:ext cx="6871447" cy="4764523"/>
          </a:xfrm>
          <a:prstGeom prst="rect">
            <a:avLst/>
          </a:prstGeom>
        </p:spPr>
      </p:pic>
      <p:sp>
        <p:nvSpPr>
          <p:cNvPr id="2" name="Segnaposto testo 44">
            <a:extLst>
              <a:ext uri="{FF2B5EF4-FFF2-40B4-BE49-F238E27FC236}">
                <a16:creationId xmlns:a16="http://schemas.microsoft.com/office/drawing/2014/main" id="{639F4578-E02F-A176-40A0-9A3477B154CB}"/>
              </a:ext>
            </a:extLst>
          </p:cNvPr>
          <p:cNvSpPr txBox="1">
            <a:spLocks/>
          </p:cNvSpPr>
          <p:nvPr/>
        </p:nvSpPr>
        <p:spPr>
          <a:xfrm>
            <a:off x="620830" y="2274610"/>
            <a:ext cx="4287346" cy="939238"/>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viene costruito un DBG andando a collegare tutti i 3-mer presenti nell’insieme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contenente tutte le possibili sottostringhe di lunghezza pari a 3 ottenute dalla stringa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Genome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attraverso le linee rosse tratteggiate.</a:t>
            </a:r>
            <a:endParaRPr lang="it-IT" dirty="0"/>
          </a:p>
        </p:txBody>
      </p:sp>
      <p:sp>
        <p:nvSpPr>
          <p:cNvPr id="3" name="Segnaposto testo 44">
            <a:extLst>
              <a:ext uri="{FF2B5EF4-FFF2-40B4-BE49-F238E27FC236}">
                <a16:creationId xmlns:a16="http://schemas.microsoft.com/office/drawing/2014/main" id="{D627E754-2696-9A02-B915-928CF95DFAE8}"/>
              </a:ext>
            </a:extLst>
          </p:cNvPr>
          <p:cNvSpPr txBox="1">
            <a:spLocks/>
          </p:cNvSpPr>
          <p:nvPr/>
        </p:nvSpPr>
        <p:spPr>
          <a:xfrm>
            <a:off x="620830" y="3277258"/>
            <a:ext cx="4287346" cy="770307"/>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(B):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può osservare il grafo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3), in cui vengono enfatizzati alcuni specifici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path</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corrispondenti alle stringhe ATAG, AGGA, GACA.</a:t>
            </a:r>
            <a:endParaRPr lang="it-IT" dirty="0"/>
          </a:p>
        </p:txBody>
      </p:sp>
      <p:sp>
        <p:nvSpPr>
          <p:cNvPr id="5" name="Segnaposto testo 44">
            <a:extLst>
              <a:ext uri="{FF2B5EF4-FFF2-40B4-BE49-F238E27FC236}">
                <a16:creationId xmlns:a16="http://schemas.microsoft.com/office/drawing/2014/main" id="{813CCB93-F2EC-55EC-FF07-F9E50D6F4D1E}"/>
              </a:ext>
            </a:extLst>
          </p:cNvPr>
          <p:cNvSpPr txBox="1">
            <a:spLocks/>
          </p:cNvSpPr>
          <p:nvPr/>
        </p:nvSpPr>
        <p:spPr>
          <a:xfrm>
            <a:off x="614107" y="4110975"/>
            <a:ext cx="4287346" cy="104522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(C):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viene mostrato il grafo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4), in cui sono presenti diverse stringhe che non sono state incluse. Tuttavia, grazie alle informazioni ottenute grazie a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3) risulta ora possibile includere i frammenti privi di collegamenti.</a:t>
            </a:r>
            <a:endParaRPr lang="it-IT" dirty="0"/>
          </a:p>
        </p:txBody>
      </p:sp>
      <p:sp>
        <p:nvSpPr>
          <p:cNvPr id="6" name="Segnaposto testo 44">
            <a:extLst>
              <a:ext uri="{FF2B5EF4-FFF2-40B4-BE49-F238E27FC236}">
                <a16:creationId xmlns:a16="http://schemas.microsoft.com/office/drawing/2014/main" id="{F271E6A2-19FA-5346-9170-FE96CCD620C1}"/>
              </a:ext>
            </a:extLst>
          </p:cNvPr>
          <p:cNvSpPr txBox="1">
            <a:spLocks/>
          </p:cNvSpPr>
          <p:nvPr/>
        </p:nvSpPr>
        <p:spPr>
          <a:xfrm>
            <a:off x="614107" y="5219610"/>
            <a:ext cx="4287346" cy="770307"/>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(D):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grafo multidimensionale DB(</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3, 4)</a:t>
            </a:r>
            <a:endParaRPr lang="it-IT" dirty="0"/>
          </a:p>
        </p:txBody>
      </p:sp>
    </p:spTree>
    <p:extLst>
      <p:ext uri="{BB962C8B-B14F-4D97-AF65-F5344CB8AC3E}">
        <p14:creationId xmlns:p14="http://schemas.microsoft.com/office/powerpoint/2010/main" val="44651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33BCE-3CF8-68A0-869E-772513CC62A2}"/>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29F6D230-AB62-5149-B37F-4CF9FB71F282}"/>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DD1EA2C5-E9AA-9CDC-5A2A-D69618DE6BB4}"/>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AE160515-8BC2-64AA-A815-053D7926B68D}"/>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FASI della pipeline</a:t>
            </a:r>
          </a:p>
        </p:txBody>
      </p:sp>
      <p:sp>
        <p:nvSpPr>
          <p:cNvPr id="2" name="Segnaposto testo 44">
            <a:extLst>
              <a:ext uri="{FF2B5EF4-FFF2-40B4-BE49-F238E27FC236}">
                <a16:creationId xmlns:a16="http://schemas.microsoft.com/office/drawing/2014/main" id="{F0FFF566-C1D0-160D-A7F0-143772B6A3E0}"/>
              </a:ext>
            </a:extLst>
          </p:cNvPr>
          <p:cNvSpPr txBox="1">
            <a:spLocks/>
          </p:cNvSpPr>
          <p:nvPr/>
        </p:nvSpPr>
        <p:spPr>
          <a:xfrm>
            <a:off x="620830" y="1657144"/>
            <a:ext cx="9729670" cy="9209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Inizialmente,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SPAdes</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concentra sulla costruzione del grafo di De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Bruijn</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multidimensionale, andando ad estrarre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letture. Propone anche nuovi algoritmi per la rimozione di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bulge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tip</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bubble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aggrega le informazioni delle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istogrammi di distanza;</a:t>
            </a:r>
          </a:p>
          <a:p>
            <a:endParaRPr lang="it-IT" dirty="0"/>
          </a:p>
        </p:txBody>
      </p:sp>
      <p:sp>
        <p:nvSpPr>
          <p:cNvPr id="9" name="Segnaposto testo 44">
            <a:extLst>
              <a:ext uri="{FF2B5EF4-FFF2-40B4-BE49-F238E27FC236}">
                <a16:creationId xmlns:a16="http://schemas.microsoft.com/office/drawing/2014/main" id="{AE08BD00-FECF-AD36-9428-3444BFA7F1BA}"/>
              </a:ext>
            </a:extLst>
          </p:cNvPr>
          <p:cNvSpPr txBox="1">
            <a:spLocks/>
          </p:cNvSpPr>
          <p:nvPr/>
        </p:nvSpPr>
        <p:spPr>
          <a:xfrm>
            <a:off x="620830" y="2879814"/>
            <a:ext cx="9818570" cy="202238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Vengono estratti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dove un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a|b</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 è costituito da una coppia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b) che hanno una distanza genomica d tra loro pari al numero di basi che separano l’inizio del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dall’inizio del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b all’interno della sequenza di DNA originale. La stima della distanza può, tuttavia, risultare imprecisa a causa di inserzioni o delezioni nel DNA. Il processo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adjustment</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permette di trasformare il set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modo che la distanza stimata sia esatta o quasi esatta.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regolati vengono poi sostituiti agli originali.</a:t>
            </a:r>
            <a:endParaRPr lang="it-IT" dirty="0"/>
          </a:p>
        </p:txBody>
      </p:sp>
    </p:spTree>
    <p:extLst>
      <p:ext uri="{BB962C8B-B14F-4D97-AF65-F5344CB8AC3E}">
        <p14:creationId xmlns:p14="http://schemas.microsoft.com/office/powerpoint/2010/main" val="144204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57B73-B4A1-A613-C117-F3E9DBE13F50}"/>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9AF797CF-9645-6523-CF9A-9E483B48D3C0}"/>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1DBA0E60-16E0-6681-40FC-47F39562F0B5}"/>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BAE4548C-22D0-7481-EBAA-82051CDD7F27}"/>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FASI della pipeline</a:t>
            </a:r>
          </a:p>
        </p:txBody>
      </p:sp>
      <p:sp>
        <p:nvSpPr>
          <p:cNvPr id="2" name="Segnaposto testo 44">
            <a:extLst>
              <a:ext uri="{FF2B5EF4-FFF2-40B4-BE49-F238E27FC236}">
                <a16:creationId xmlns:a16="http://schemas.microsoft.com/office/drawing/2014/main" id="{2C80FDE1-E2B8-4B48-1C69-F742AF6FFD94}"/>
              </a:ext>
            </a:extLst>
          </p:cNvPr>
          <p:cNvSpPr txBox="1">
            <a:spLocks/>
          </p:cNvSpPr>
          <p:nvPr/>
        </p:nvSpPr>
        <p:spPr>
          <a:xfrm>
            <a:off x="620830" y="1657144"/>
            <a:ext cx="9729670" cy="9209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Inizialmente,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SPAdes</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concentra sulla costruzione del grafo di De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Bruijn</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multidimensionale, andando ad estrarre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letture. Propone anche nuovi algoritmi per la rimozione di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bulge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tip</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bubble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aggrega le informazioni delle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istogrammi di distanza;</a:t>
            </a:r>
          </a:p>
          <a:p>
            <a:endParaRPr lang="it-IT" dirty="0"/>
          </a:p>
        </p:txBody>
      </p:sp>
      <p:sp>
        <p:nvSpPr>
          <p:cNvPr id="9" name="Segnaposto testo 44">
            <a:extLst>
              <a:ext uri="{FF2B5EF4-FFF2-40B4-BE49-F238E27FC236}">
                <a16:creationId xmlns:a16="http://schemas.microsoft.com/office/drawing/2014/main" id="{B45E3416-DD80-FAEA-2B22-250DC6FCA5DB}"/>
              </a:ext>
            </a:extLst>
          </p:cNvPr>
          <p:cNvSpPr txBox="1">
            <a:spLocks/>
          </p:cNvSpPr>
          <p:nvPr/>
        </p:nvSpPr>
        <p:spPr>
          <a:xfrm>
            <a:off x="620830" y="2879814"/>
            <a:ext cx="9818570" cy="202238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Vengono estratti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dove un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a|b</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 è costituito da una coppia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b) che hanno una distanza genomica d tra loro pari al numero di basi che separano l’inizio del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dall’inizio del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b all’interno della sequenza di DNA originale. La stima della distanza può, tuttavia, risultare imprecisa a causa di inserzioni o delezioni nel DNA. Il processo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adjustment</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permette di trasformare il set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modo che la distanza stimata sia esatta o quasi esatta.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regolati vengono poi sostituiti agli originali.</a:t>
            </a:r>
            <a:endParaRPr lang="it-IT" dirty="0"/>
          </a:p>
        </p:txBody>
      </p:sp>
      <p:sp>
        <p:nvSpPr>
          <p:cNvPr id="10" name="Segnaposto testo 44">
            <a:extLst>
              <a:ext uri="{FF2B5EF4-FFF2-40B4-BE49-F238E27FC236}">
                <a16:creationId xmlns:a16="http://schemas.microsoft.com/office/drawing/2014/main" id="{A9E81404-9390-DFAD-92AE-3BDCC7BAA9B0}"/>
              </a:ext>
            </a:extLst>
          </p:cNvPr>
          <p:cNvSpPr txBox="1">
            <a:spLocks/>
          </p:cNvSpPr>
          <p:nvPr/>
        </p:nvSpPr>
        <p:spPr>
          <a:xfrm>
            <a:off x="620830" y="4695735"/>
            <a:ext cx="9729670" cy="70176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Viene costruito il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paired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assembly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graph</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le informazioni ottenute dalla precedente analisi vengono integrate nel grafo di De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Bruijn</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modo che siano presenti solo archi con distanze corrette.</a:t>
            </a:r>
          </a:p>
          <a:p>
            <a:endParaRPr lang="it-IT" dirty="0"/>
          </a:p>
        </p:txBody>
      </p:sp>
    </p:spTree>
    <p:extLst>
      <p:ext uri="{BB962C8B-B14F-4D97-AF65-F5344CB8AC3E}">
        <p14:creationId xmlns:p14="http://schemas.microsoft.com/office/powerpoint/2010/main" val="2154533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38E6-A2D8-5D27-23A9-19E62FCAA0B2}"/>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03AD26DA-EDE2-E94F-CAA1-EDB353F75905}"/>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48CE7568-B6EF-301D-8E50-E4414D71CA83}"/>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08A1A329-D024-4016-B5F7-C1A458535915}"/>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FASI della pipeline</a:t>
            </a:r>
          </a:p>
        </p:txBody>
      </p:sp>
      <p:sp>
        <p:nvSpPr>
          <p:cNvPr id="2" name="Segnaposto testo 44">
            <a:extLst>
              <a:ext uri="{FF2B5EF4-FFF2-40B4-BE49-F238E27FC236}">
                <a16:creationId xmlns:a16="http://schemas.microsoft.com/office/drawing/2014/main" id="{0529DD47-2924-0111-4BDC-CB542D0E198C}"/>
              </a:ext>
            </a:extLst>
          </p:cNvPr>
          <p:cNvSpPr txBox="1">
            <a:spLocks/>
          </p:cNvSpPr>
          <p:nvPr/>
        </p:nvSpPr>
        <p:spPr>
          <a:xfrm>
            <a:off x="620830" y="1657144"/>
            <a:ext cx="9729670" cy="9209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Inizialmente,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SPAdes</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concentra sulla costruzione del grafo di De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Bruijn</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multidimensionale, andando ad estrarre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letture. Propone anche nuovi algoritmi per la rimozione di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bulge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tip</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bubble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aggrega le informazioni delle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istogrammi di distanza;</a:t>
            </a:r>
          </a:p>
          <a:p>
            <a:endParaRPr lang="it-IT" dirty="0"/>
          </a:p>
        </p:txBody>
      </p:sp>
      <p:sp>
        <p:nvSpPr>
          <p:cNvPr id="9" name="Segnaposto testo 44">
            <a:extLst>
              <a:ext uri="{FF2B5EF4-FFF2-40B4-BE49-F238E27FC236}">
                <a16:creationId xmlns:a16="http://schemas.microsoft.com/office/drawing/2014/main" id="{7D4036B9-F4E3-04CD-3133-74472D18DF92}"/>
              </a:ext>
            </a:extLst>
          </p:cNvPr>
          <p:cNvSpPr txBox="1">
            <a:spLocks/>
          </p:cNvSpPr>
          <p:nvPr/>
        </p:nvSpPr>
        <p:spPr>
          <a:xfrm>
            <a:off x="620830" y="2879814"/>
            <a:ext cx="9818570" cy="202238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Vengono estratti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dove un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a|b</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 è costituito da una coppia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b) che hanno una distanza genomica d tra loro pari al numero di basi che separano l’inizio del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dall’inizio del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b all’interno della sequenza di DNA originale. La stima della distanza può, tuttavia, risultare imprecisa a causa di inserzioni o delezioni nel DNA. Il processo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adjustment</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permette di trasformare il set di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modo che la distanza stimata sia esatta o quasi esatta.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regolati vengono poi sostituiti agli originali.</a:t>
            </a:r>
            <a:endParaRPr lang="it-IT" dirty="0"/>
          </a:p>
        </p:txBody>
      </p:sp>
      <p:sp>
        <p:nvSpPr>
          <p:cNvPr id="10" name="Segnaposto testo 44">
            <a:extLst>
              <a:ext uri="{FF2B5EF4-FFF2-40B4-BE49-F238E27FC236}">
                <a16:creationId xmlns:a16="http://schemas.microsoft.com/office/drawing/2014/main" id="{A930EEA9-815E-2733-265E-3BC0F3B7DD6D}"/>
              </a:ext>
            </a:extLst>
          </p:cNvPr>
          <p:cNvSpPr txBox="1">
            <a:spLocks/>
          </p:cNvSpPr>
          <p:nvPr/>
        </p:nvSpPr>
        <p:spPr>
          <a:xfrm>
            <a:off x="620830" y="4695735"/>
            <a:ext cx="9729670" cy="70176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Viene costruito il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paired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assembly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graph</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le informazioni ottenute dalla precedente analisi vengono integrate nel grafo di De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Bruijn</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modo che siano presenti solo archi con distanze corrette.</a:t>
            </a:r>
          </a:p>
          <a:p>
            <a:endParaRPr lang="it-IT" dirty="0"/>
          </a:p>
        </p:txBody>
      </p:sp>
      <p:sp>
        <p:nvSpPr>
          <p:cNvPr id="12" name="Segnaposto testo 44">
            <a:extLst>
              <a:ext uri="{FF2B5EF4-FFF2-40B4-BE49-F238E27FC236}">
                <a16:creationId xmlns:a16="http://schemas.microsoft.com/office/drawing/2014/main" id="{A21298B3-99C5-9FB3-E5BC-F03289010111}"/>
              </a:ext>
            </a:extLst>
          </p:cNvPr>
          <p:cNvSpPr txBox="1">
            <a:spLocks/>
          </p:cNvSpPr>
          <p:nvPr/>
        </p:nvSpPr>
        <p:spPr>
          <a:xfrm>
            <a:off x="614106" y="5686779"/>
            <a:ext cx="9736393" cy="70176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Grazie alle informazioni ottenute,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SPAdes</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è ora in grado di costruire i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contig</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finali utilizzando il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paired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assembly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graph</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endParaRPr lang="it-IT" dirty="0"/>
          </a:p>
        </p:txBody>
      </p:sp>
    </p:spTree>
    <p:extLst>
      <p:ext uri="{BB962C8B-B14F-4D97-AF65-F5344CB8AC3E}">
        <p14:creationId xmlns:p14="http://schemas.microsoft.com/office/powerpoint/2010/main" val="1160488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29C28-3E37-943D-4446-B7637AF24600}"/>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74BF3545-4FDB-8FA9-37CF-D9166B8839BE}"/>
              </a:ext>
            </a:extLst>
          </p:cNvPr>
          <p:cNvSpPr>
            <a:spLocks noGrp="1"/>
          </p:cNvSpPr>
          <p:nvPr>
            <p:ph type="title"/>
          </p:nvPr>
        </p:nvSpPr>
        <p:spPr>
          <a:xfrm>
            <a:off x="4528554" y="2606554"/>
            <a:ext cx="6619058" cy="2357066"/>
          </a:xfrm>
        </p:spPr>
        <p:txBody>
          <a:bodyPr rtlCol="0"/>
          <a:lstStyle>
            <a:defPPr>
              <a:defRPr lang="it-IT"/>
            </a:defPPr>
          </a:lstStyle>
          <a:p>
            <a:pPr rtl="0"/>
            <a:r>
              <a:rPr lang="en-US" dirty="0" err="1"/>
              <a:t>Applicazione</a:t>
            </a:r>
            <a:r>
              <a:rPr lang="en-US" dirty="0"/>
              <a:t> di spades</a:t>
            </a:r>
            <a:endParaRPr lang="it-IT" dirty="0"/>
          </a:p>
        </p:txBody>
      </p:sp>
    </p:spTree>
    <p:extLst>
      <p:ext uri="{BB962C8B-B14F-4D97-AF65-F5344CB8AC3E}">
        <p14:creationId xmlns:p14="http://schemas.microsoft.com/office/powerpoint/2010/main" val="408877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81FE4-57D9-03CF-7CC8-70C624E65C33}"/>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070AD80F-9413-3159-E268-F6CAEBD86C77}"/>
              </a:ext>
            </a:extLst>
          </p:cNvPr>
          <p:cNvSpPr>
            <a:spLocks noGrp="1"/>
          </p:cNvSpPr>
          <p:nvPr>
            <p:ph type="title"/>
          </p:nvPr>
        </p:nvSpPr>
        <p:spPr>
          <a:xfrm>
            <a:off x="2850776" y="653782"/>
            <a:ext cx="4919354" cy="667498"/>
          </a:xfrm>
        </p:spPr>
        <p:txBody>
          <a:bodyPr rtlCol="0"/>
          <a:lstStyle>
            <a:defPPr>
              <a:defRPr lang="it-IT"/>
            </a:defPPr>
          </a:lstStyle>
          <a:p>
            <a:pPr rtl="0"/>
            <a:r>
              <a:rPr lang="it-IT" dirty="0"/>
              <a:t>Introduzione</a:t>
            </a:r>
          </a:p>
        </p:txBody>
      </p:sp>
      <p:sp>
        <p:nvSpPr>
          <p:cNvPr id="42" name="Segnaposto testo 41">
            <a:extLst>
              <a:ext uri="{FF2B5EF4-FFF2-40B4-BE49-F238E27FC236}">
                <a16:creationId xmlns:a16="http://schemas.microsoft.com/office/drawing/2014/main" id="{09F25037-0153-CA1A-F95A-507DF260DF6D}"/>
              </a:ext>
            </a:extLst>
          </p:cNvPr>
          <p:cNvSpPr>
            <a:spLocks noGrp="1"/>
          </p:cNvSpPr>
          <p:nvPr>
            <p:ph type="body" sz="quarter" idx="15"/>
          </p:nvPr>
        </p:nvSpPr>
        <p:spPr>
          <a:xfrm>
            <a:off x="2850776" y="1321280"/>
            <a:ext cx="8821271" cy="1838779"/>
          </a:xfrm>
        </p:spPr>
        <p:txBody>
          <a:bodyPr rtlCol="0"/>
          <a:lstStyle>
            <a:defPPr>
              <a:defRPr lang="it-IT"/>
            </a:defPPr>
          </a:lstStyle>
          <a:p>
            <a:pPr rtl="0">
              <a:lnSpc>
                <a:spcPct val="100000"/>
              </a:lnSpc>
            </a:pPr>
            <a:r>
              <a:rPr lang="it-IT" sz="2000" dirty="0"/>
              <a:t>Il sequenziamento del DNA ha rivoluzionato il campo della biologia, permettendo di ottenere informazioni dettagliate sulla struttura e sul funzionamento dei genomi, prima inaccessibili. Grazie all’avvento del Sequenziamento di Nuova Generazione (NGS) è stato poi possibile ridurre drasticamente sia la durata del sequenziamento, passando da anni a pochi giorni per l’intero processo, sia i costi.</a:t>
            </a:r>
          </a:p>
        </p:txBody>
      </p:sp>
    </p:spTree>
    <p:extLst>
      <p:ext uri="{BB962C8B-B14F-4D97-AF65-F5344CB8AC3E}">
        <p14:creationId xmlns:p14="http://schemas.microsoft.com/office/powerpoint/2010/main" val="1155182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8D83-5137-D787-C346-0D7A10D9714F}"/>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E1AC8DEE-CACD-BF87-F062-1B612EE21006}"/>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C49A9AA4-8AC8-9EAB-7208-1F0771B119D1}"/>
              </a:ext>
            </a:extLst>
          </p:cNvPr>
          <p:cNvSpPr txBox="1">
            <a:spLocks/>
          </p:cNvSpPr>
          <p:nvPr/>
        </p:nvSpPr>
        <p:spPr>
          <a:xfrm>
            <a:off x="614097" y="1732854"/>
            <a:ext cx="7844104" cy="15267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just"/>
            <a:r>
              <a:rPr lang="it-IT" sz="2000" b="0" cap="none" spc="0" dirty="0">
                <a:solidFill>
                  <a:schemeClr val="bg1"/>
                </a:solidFill>
              </a:rPr>
              <a:t>L’Escherichia coli è la principale flora facoltativa non patogena dell’intestino umano. Tuttavia, alcuni ceppi di E. coli hanno sviluppato la capacità di causare malattie a carico del sistema gastrointestinale, urinario o nervoso centrale anche negli ospiti umani più sani.</a:t>
            </a:r>
          </a:p>
        </p:txBody>
      </p:sp>
      <p:sp>
        <p:nvSpPr>
          <p:cNvPr id="36" name="Titolo 65">
            <a:extLst>
              <a:ext uri="{FF2B5EF4-FFF2-40B4-BE49-F238E27FC236}">
                <a16:creationId xmlns:a16="http://schemas.microsoft.com/office/drawing/2014/main" id="{FC29FD8A-A16A-09F5-0E21-A991301AC7AD}"/>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Caso d’uso: </a:t>
            </a:r>
            <a:r>
              <a:rPr lang="it-IT" noProof="0" dirty="0" err="1"/>
              <a:t>dna</a:t>
            </a:r>
            <a:r>
              <a:rPr lang="it-IT" noProof="0" dirty="0"/>
              <a:t> di e. coli</a:t>
            </a:r>
            <a:br>
              <a:rPr lang="it-IT" dirty="0"/>
            </a:br>
            <a:endParaRPr lang="it-IT" dirty="0"/>
          </a:p>
        </p:txBody>
      </p:sp>
      <p:sp>
        <p:nvSpPr>
          <p:cNvPr id="37" name="Segnaposto testo 40">
            <a:extLst>
              <a:ext uri="{FF2B5EF4-FFF2-40B4-BE49-F238E27FC236}">
                <a16:creationId xmlns:a16="http://schemas.microsoft.com/office/drawing/2014/main" id="{DE804349-BA59-B36D-32A1-B96996FA144D}"/>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2400" dirty="0">
                <a:solidFill>
                  <a:schemeClr val="accent6"/>
                </a:solidFill>
              </a:rPr>
              <a:t>Escherichia coli</a:t>
            </a:r>
            <a:endParaRPr lang="it-IT" sz="2400" dirty="0">
              <a:solidFill>
                <a:schemeClr val="accent6"/>
              </a:solidFill>
            </a:endParaRPr>
          </a:p>
        </p:txBody>
      </p:sp>
      <p:pic>
        <p:nvPicPr>
          <p:cNvPr id="3" name="Immagine 2" descr="Immagine che contiene invertebrato, bruco, larva, verme&#10;&#10;Il contenuto generato dall'IA potrebbe non essere corretto.">
            <a:extLst>
              <a:ext uri="{FF2B5EF4-FFF2-40B4-BE49-F238E27FC236}">
                <a16:creationId xmlns:a16="http://schemas.microsoft.com/office/drawing/2014/main" id="{8D22F7F5-640C-DF25-EE6C-4EBCD681E149}"/>
              </a:ext>
            </a:extLst>
          </p:cNvPr>
          <p:cNvPicPr>
            <a:picLocks noChangeAspect="1"/>
          </p:cNvPicPr>
          <p:nvPr/>
        </p:nvPicPr>
        <p:blipFill>
          <a:blip r:embed="rId3"/>
          <a:stretch>
            <a:fillRect/>
          </a:stretch>
        </p:blipFill>
        <p:spPr>
          <a:xfrm>
            <a:off x="8807048" y="1192922"/>
            <a:ext cx="2750484" cy="2292908"/>
          </a:xfrm>
          <a:prstGeom prst="rect">
            <a:avLst/>
          </a:prstGeom>
        </p:spPr>
      </p:pic>
    </p:spTree>
    <p:extLst>
      <p:ext uri="{BB962C8B-B14F-4D97-AF65-F5344CB8AC3E}">
        <p14:creationId xmlns:p14="http://schemas.microsoft.com/office/powerpoint/2010/main" val="223497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DDB74-6F5A-13B9-D21D-B0FE20E8DBDE}"/>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0FEA6BA3-F8EC-6E14-5C7C-744B48D36914}"/>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D549E97C-1F4F-1D3F-BD85-3E5D133B0E4F}"/>
              </a:ext>
            </a:extLst>
          </p:cNvPr>
          <p:cNvSpPr txBox="1">
            <a:spLocks/>
          </p:cNvSpPr>
          <p:nvPr/>
        </p:nvSpPr>
        <p:spPr>
          <a:xfrm>
            <a:off x="614097" y="1732854"/>
            <a:ext cx="7844104" cy="15267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just"/>
            <a:r>
              <a:rPr lang="it-IT" sz="2000" b="0" cap="none" spc="0" dirty="0">
                <a:solidFill>
                  <a:schemeClr val="bg1"/>
                </a:solidFill>
              </a:rPr>
              <a:t>L’Escherichia coli è la principale flora facoltativa non patogena dell’intestino umano. Tuttavia, alcuni ceppi di E. coli hanno sviluppato la capacità di causare malattie a carico del sistema gastrointestinale, urinario o nervoso centrale anche negli ospiti umani più sani.</a:t>
            </a:r>
          </a:p>
        </p:txBody>
      </p:sp>
      <p:sp>
        <p:nvSpPr>
          <p:cNvPr id="36" name="Titolo 65">
            <a:extLst>
              <a:ext uri="{FF2B5EF4-FFF2-40B4-BE49-F238E27FC236}">
                <a16:creationId xmlns:a16="http://schemas.microsoft.com/office/drawing/2014/main" id="{51939414-61B9-8F59-9BE7-DE265DFF661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Caso d’uso: </a:t>
            </a:r>
            <a:r>
              <a:rPr lang="it-IT" noProof="0" dirty="0" err="1"/>
              <a:t>dna</a:t>
            </a:r>
            <a:r>
              <a:rPr lang="it-IT" noProof="0" dirty="0"/>
              <a:t> di e. coli</a:t>
            </a:r>
            <a:br>
              <a:rPr lang="it-IT" dirty="0"/>
            </a:br>
            <a:endParaRPr lang="it-IT" dirty="0"/>
          </a:p>
        </p:txBody>
      </p:sp>
      <p:sp>
        <p:nvSpPr>
          <p:cNvPr id="37" name="Segnaposto testo 40">
            <a:extLst>
              <a:ext uri="{FF2B5EF4-FFF2-40B4-BE49-F238E27FC236}">
                <a16:creationId xmlns:a16="http://schemas.microsoft.com/office/drawing/2014/main" id="{999A96FD-84BA-7934-E371-D8BA8D7B287C}"/>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2400" dirty="0">
                <a:solidFill>
                  <a:schemeClr val="accent6"/>
                </a:solidFill>
              </a:rPr>
              <a:t>Escherichia coli</a:t>
            </a:r>
            <a:endParaRPr lang="it-IT" sz="2400" dirty="0">
              <a:solidFill>
                <a:schemeClr val="accent6"/>
              </a:solidFill>
            </a:endParaRPr>
          </a:p>
        </p:txBody>
      </p:sp>
      <p:pic>
        <p:nvPicPr>
          <p:cNvPr id="3" name="Immagine 2" descr="Immagine che contiene invertebrato, bruco, larva, verme&#10;&#10;Il contenuto generato dall'IA potrebbe non essere corretto.">
            <a:extLst>
              <a:ext uri="{FF2B5EF4-FFF2-40B4-BE49-F238E27FC236}">
                <a16:creationId xmlns:a16="http://schemas.microsoft.com/office/drawing/2014/main" id="{150B9E38-37CF-0D28-E4CE-C75FB5D9020F}"/>
              </a:ext>
            </a:extLst>
          </p:cNvPr>
          <p:cNvPicPr>
            <a:picLocks noChangeAspect="1"/>
          </p:cNvPicPr>
          <p:nvPr/>
        </p:nvPicPr>
        <p:blipFill>
          <a:blip r:embed="rId3"/>
          <a:stretch>
            <a:fillRect/>
          </a:stretch>
        </p:blipFill>
        <p:spPr>
          <a:xfrm>
            <a:off x="8807048" y="1192922"/>
            <a:ext cx="2750484" cy="2292908"/>
          </a:xfrm>
          <a:prstGeom prst="rect">
            <a:avLst/>
          </a:prstGeom>
        </p:spPr>
      </p:pic>
      <p:pic>
        <p:nvPicPr>
          <p:cNvPr id="4" name="Immagine 3">
            <a:extLst>
              <a:ext uri="{FF2B5EF4-FFF2-40B4-BE49-F238E27FC236}">
                <a16:creationId xmlns:a16="http://schemas.microsoft.com/office/drawing/2014/main" id="{911DDF28-90D3-5530-17A0-DF5A8BAB15B2}"/>
              </a:ext>
            </a:extLst>
          </p:cNvPr>
          <p:cNvPicPr>
            <a:picLocks noChangeAspect="1"/>
          </p:cNvPicPr>
          <p:nvPr/>
        </p:nvPicPr>
        <p:blipFill>
          <a:blip r:embed="rId4"/>
          <a:stretch>
            <a:fillRect/>
          </a:stretch>
        </p:blipFill>
        <p:spPr>
          <a:xfrm>
            <a:off x="658374" y="1828123"/>
            <a:ext cx="10919529" cy="2542291"/>
          </a:xfrm>
          <a:prstGeom prst="rect">
            <a:avLst/>
          </a:prstGeom>
        </p:spPr>
      </p:pic>
    </p:spTree>
    <p:extLst>
      <p:ext uri="{BB962C8B-B14F-4D97-AF65-F5344CB8AC3E}">
        <p14:creationId xmlns:p14="http://schemas.microsoft.com/office/powerpoint/2010/main" val="408387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58468-E60E-2700-DE67-ACB4F60D121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12E47B7E-FEBB-15E3-53C8-F628E9A18A6D}"/>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816D5C19-A804-F47B-FF05-51E5C843C9F1}"/>
              </a:ext>
            </a:extLst>
          </p:cNvPr>
          <p:cNvSpPr txBox="1">
            <a:spLocks/>
          </p:cNvSpPr>
          <p:nvPr/>
        </p:nvSpPr>
        <p:spPr>
          <a:xfrm>
            <a:off x="614097" y="1732854"/>
            <a:ext cx="7844104" cy="15267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just"/>
            <a:r>
              <a:rPr lang="it-IT" sz="2000" b="0" cap="none" spc="0" dirty="0">
                <a:solidFill>
                  <a:schemeClr val="bg1"/>
                </a:solidFill>
              </a:rPr>
              <a:t>L’Escherichia coli è la principale flora facoltativa non patogena dell’intestino umano. Tuttavia, alcuni ceppi di E. coli hanno sviluppato la capacità di causare malattie a carico del sistema gastrointestinale, urinario o nervoso centrale anche negli ospiti umani più sani.</a:t>
            </a:r>
          </a:p>
        </p:txBody>
      </p:sp>
      <p:sp>
        <p:nvSpPr>
          <p:cNvPr id="36" name="Titolo 65">
            <a:extLst>
              <a:ext uri="{FF2B5EF4-FFF2-40B4-BE49-F238E27FC236}">
                <a16:creationId xmlns:a16="http://schemas.microsoft.com/office/drawing/2014/main" id="{815B3EE4-9A74-8103-EA21-F1D61836F2D3}"/>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Caso d’uso: </a:t>
            </a:r>
            <a:r>
              <a:rPr lang="it-IT" noProof="0" dirty="0" err="1"/>
              <a:t>dna</a:t>
            </a:r>
            <a:r>
              <a:rPr lang="it-IT" noProof="0" dirty="0"/>
              <a:t> di e. coli</a:t>
            </a:r>
            <a:br>
              <a:rPr lang="it-IT" dirty="0"/>
            </a:br>
            <a:endParaRPr lang="it-IT" dirty="0"/>
          </a:p>
        </p:txBody>
      </p:sp>
      <p:sp>
        <p:nvSpPr>
          <p:cNvPr id="37" name="Segnaposto testo 40">
            <a:extLst>
              <a:ext uri="{FF2B5EF4-FFF2-40B4-BE49-F238E27FC236}">
                <a16:creationId xmlns:a16="http://schemas.microsoft.com/office/drawing/2014/main" id="{1C2A97C0-5AD2-91A7-A907-3073B10511BA}"/>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2400" dirty="0">
                <a:solidFill>
                  <a:schemeClr val="accent6"/>
                </a:solidFill>
              </a:rPr>
              <a:t>Escherichia coli</a:t>
            </a:r>
            <a:endParaRPr lang="it-IT" sz="2400" dirty="0">
              <a:solidFill>
                <a:schemeClr val="accent6"/>
              </a:solidFill>
            </a:endParaRPr>
          </a:p>
        </p:txBody>
      </p:sp>
      <p:sp>
        <p:nvSpPr>
          <p:cNvPr id="39" name="Segnaposto testo 41">
            <a:extLst>
              <a:ext uri="{FF2B5EF4-FFF2-40B4-BE49-F238E27FC236}">
                <a16:creationId xmlns:a16="http://schemas.microsoft.com/office/drawing/2014/main" id="{1CC217F2-0E54-9441-2664-27364CBC4BE2}"/>
              </a:ext>
            </a:extLst>
          </p:cNvPr>
          <p:cNvSpPr txBox="1">
            <a:spLocks/>
          </p:cNvSpPr>
          <p:nvPr/>
        </p:nvSpPr>
        <p:spPr>
          <a:xfrm>
            <a:off x="614097" y="3803771"/>
            <a:ext cx="11152069" cy="105320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dati di sequenziamento dell’intero genoma di E. coli sono stati ottenuti dalla National Library of Medicine. Il sequenziamento è stato eseguito nell’ambito del programma National </a:t>
            </a:r>
            <a:r>
              <a:rPr lang="it-IT" sz="1400" b="0" cap="none" spc="0" dirty="0" err="1">
                <a:solidFill>
                  <a:schemeClr val="bg1"/>
                </a:solidFill>
              </a:rPr>
              <a:t>Antimicrobial</a:t>
            </a:r>
            <a:r>
              <a:rPr lang="it-IT" sz="1400" b="0" cap="none" spc="0" dirty="0">
                <a:solidFill>
                  <a:schemeClr val="bg1"/>
                </a:solidFill>
              </a:rPr>
              <a:t> </a:t>
            </a:r>
            <a:r>
              <a:rPr lang="it-IT" sz="1400" b="0" cap="none" spc="0" dirty="0" err="1">
                <a:solidFill>
                  <a:schemeClr val="bg1"/>
                </a:solidFill>
              </a:rPr>
              <a:t>Resistance</a:t>
            </a:r>
            <a:r>
              <a:rPr lang="it-IT" sz="1400" b="0" cap="none" spc="0" dirty="0">
                <a:solidFill>
                  <a:schemeClr val="bg1"/>
                </a:solidFill>
              </a:rPr>
              <a:t> Monitoring System (NARMS), che utilizza l’analisi genomica di patogeni di origine alimentare, inclusi i ceppi di E. coli, per monitorare la resistenza antimicrobica e identificare potenziali minacce alla salute pubblica. </a:t>
            </a:r>
          </a:p>
        </p:txBody>
      </p:sp>
      <p:sp>
        <p:nvSpPr>
          <p:cNvPr id="40" name="Segnaposto testo 40">
            <a:extLst>
              <a:ext uri="{FF2B5EF4-FFF2-40B4-BE49-F238E27FC236}">
                <a16:creationId xmlns:a16="http://schemas.microsoft.com/office/drawing/2014/main" id="{F311040C-2715-A3C9-C593-FF15DE9AD63F}"/>
              </a:ext>
            </a:extLst>
          </p:cNvPr>
          <p:cNvSpPr txBox="1">
            <a:spLocks/>
          </p:cNvSpPr>
          <p:nvPr/>
        </p:nvSpPr>
        <p:spPr>
          <a:xfrm>
            <a:off x="614107" y="3381085"/>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Informazioni</a:t>
            </a:r>
            <a:r>
              <a:rPr lang="en-US" sz="1600" dirty="0">
                <a:solidFill>
                  <a:schemeClr val="accent6"/>
                </a:solidFill>
              </a:rPr>
              <a:t> </a:t>
            </a:r>
            <a:r>
              <a:rPr lang="en-US" sz="1600" dirty="0" err="1">
                <a:solidFill>
                  <a:schemeClr val="accent6"/>
                </a:solidFill>
              </a:rPr>
              <a:t>sul</a:t>
            </a:r>
            <a:r>
              <a:rPr lang="en-US" sz="1600" dirty="0">
                <a:solidFill>
                  <a:schemeClr val="accent6"/>
                </a:solidFill>
              </a:rPr>
              <a:t> dataset</a:t>
            </a:r>
            <a:endParaRPr lang="it-IT" sz="1600" dirty="0">
              <a:solidFill>
                <a:schemeClr val="accent6"/>
              </a:solidFill>
            </a:endParaRPr>
          </a:p>
        </p:txBody>
      </p:sp>
      <p:pic>
        <p:nvPicPr>
          <p:cNvPr id="3" name="Immagine 2" descr="Immagine che contiene invertebrato, bruco, larva, verme&#10;&#10;Il contenuto generato dall'IA potrebbe non essere corretto.">
            <a:extLst>
              <a:ext uri="{FF2B5EF4-FFF2-40B4-BE49-F238E27FC236}">
                <a16:creationId xmlns:a16="http://schemas.microsoft.com/office/drawing/2014/main" id="{49CF3730-5D13-FAD8-2FEC-E4A9757A9963}"/>
              </a:ext>
            </a:extLst>
          </p:cNvPr>
          <p:cNvPicPr>
            <a:picLocks noChangeAspect="1"/>
          </p:cNvPicPr>
          <p:nvPr/>
        </p:nvPicPr>
        <p:blipFill>
          <a:blip r:embed="rId3"/>
          <a:stretch>
            <a:fillRect/>
          </a:stretch>
        </p:blipFill>
        <p:spPr>
          <a:xfrm>
            <a:off x="8807048" y="1192922"/>
            <a:ext cx="2750484" cy="2292908"/>
          </a:xfrm>
          <a:prstGeom prst="rect">
            <a:avLst/>
          </a:prstGeom>
        </p:spPr>
      </p:pic>
    </p:spTree>
    <p:extLst>
      <p:ext uri="{BB962C8B-B14F-4D97-AF65-F5344CB8AC3E}">
        <p14:creationId xmlns:p14="http://schemas.microsoft.com/office/powerpoint/2010/main" val="368895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BC206-8EB8-EA5A-6EDB-8E086D7009C6}"/>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86E62B1C-B682-3BA4-399F-ADE548D81D1C}"/>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0CE2733E-18B6-AB3C-5DBC-F6A46F549A9C}"/>
              </a:ext>
            </a:extLst>
          </p:cNvPr>
          <p:cNvSpPr txBox="1">
            <a:spLocks/>
          </p:cNvSpPr>
          <p:nvPr/>
        </p:nvSpPr>
        <p:spPr>
          <a:xfrm>
            <a:off x="614097" y="1732854"/>
            <a:ext cx="7844104" cy="15267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just"/>
            <a:r>
              <a:rPr lang="it-IT" sz="2000" b="0" cap="none" spc="0" dirty="0">
                <a:solidFill>
                  <a:schemeClr val="bg1"/>
                </a:solidFill>
              </a:rPr>
              <a:t>L’Escherichia coli è la principale flora facoltativa non patogena dell’intestino umano. Tuttavia, alcuni ceppi di E. coli hanno sviluppato la capacità di causare malattie a carico del sistema gastrointestinale, urinario o nervoso centrale anche negli ospiti umani più sani.</a:t>
            </a:r>
          </a:p>
        </p:txBody>
      </p:sp>
      <p:sp>
        <p:nvSpPr>
          <p:cNvPr id="36" name="Titolo 65">
            <a:extLst>
              <a:ext uri="{FF2B5EF4-FFF2-40B4-BE49-F238E27FC236}">
                <a16:creationId xmlns:a16="http://schemas.microsoft.com/office/drawing/2014/main" id="{6E6143D6-EBC7-3880-19E4-CC42F6B5043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Caso d’uso: </a:t>
            </a:r>
            <a:r>
              <a:rPr lang="it-IT" noProof="0" dirty="0" err="1"/>
              <a:t>dna</a:t>
            </a:r>
            <a:r>
              <a:rPr lang="it-IT" noProof="0" dirty="0"/>
              <a:t> di e. coli</a:t>
            </a:r>
            <a:br>
              <a:rPr lang="it-IT" dirty="0"/>
            </a:br>
            <a:endParaRPr lang="it-IT" dirty="0"/>
          </a:p>
        </p:txBody>
      </p:sp>
      <p:sp>
        <p:nvSpPr>
          <p:cNvPr id="37" name="Segnaposto testo 40">
            <a:extLst>
              <a:ext uri="{FF2B5EF4-FFF2-40B4-BE49-F238E27FC236}">
                <a16:creationId xmlns:a16="http://schemas.microsoft.com/office/drawing/2014/main" id="{324CDC51-D81B-1FA1-6475-0EEB3C15BFBC}"/>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2400" dirty="0">
                <a:solidFill>
                  <a:schemeClr val="accent6"/>
                </a:solidFill>
              </a:rPr>
              <a:t>Escherichia coli</a:t>
            </a:r>
            <a:endParaRPr lang="it-IT" sz="2400" dirty="0">
              <a:solidFill>
                <a:schemeClr val="accent6"/>
              </a:solidFill>
            </a:endParaRPr>
          </a:p>
        </p:txBody>
      </p:sp>
      <p:sp>
        <p:nvSpPr>
          <p:cNvPr id="39" name="Segnaposto testo 41">
            <a:extLst>
              <a:ext uri="{FF2B5EF4-FFF2-40B4-BE49-F238E27FC236}">
                <a16:creationId xmlns:a16="http://schemas.microsoft.com/office/drawing/2014/main" id="{3EE3E725-391D-F489-BE7B-FFB8495693B8}"/>
              </a:ext>
            </a:extLst>
          </p:cNvPr>
          <p:cNvSpPr txBox="1">
            <a:spLocks/>
          </p:cNvSpPr>
          <p:nvPr/>
        </p:nvSpPr>
        <p:spPr>
          <a:xfrm>
            <a:off x="614097" y="3803771"/>
            <a:ext cx="11152069" cy="105320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dati di sequenziamento dell’intero genoma di E. coli sono stati ottenuti dalla National Library of Medicine. Il sequenziamento è stato eseguito nell’ambito del programma National </a:t>
            </a:r>
            <a:r>
              <a:rPr lang="it-IT" sz="1400" b="0" cap="none" spc="0" dirty="0" err="1">
                <a:solidFill>
                  <a:schemeClr val="bg1"/>
                </a:solidFill>
              </a:rPr>
              <a:t>Antimicrobial</a:t>
            </a:r>
            <a:r>
              <a:rPr lang="it-IT" sz="1400" b="0" cap="none" spc="0" dirty="0">
                <a:solidFill>
                  <a:schemeClr val="bg1"/>
                </a:solidFill>
              </a:rPr>
              <a:t> </a:t>
            </a:r>
            <a:r>
              <a:rPr lang="it-IT" sz="1400" b="0" cap="none" spc="0" dirty="0" err="1">
                <a:solidFill>
                  <a:schemeClr val="bg1"/>
                </a:solidFill>
              </a:rPr>
              <a:t>Resistance</a:t>
            </a:r>
            <a:r>
              <a:rPr lang="it-IT" sz="1400" b="0" cap="none" spc="0" dirty="0">
                <a:solidFill>
                  <a:schemeClr val="bg1"/>
                </a:solidFill>
              </a:rPr>
              <a:t> Monitoring System (NARMS), che utilizza l’analisi genomica di patogeni di origine alimentare, inclusi i ceppi di E. coli, per monitorare la resistenza antimicrobica e identificare potenziali minacce alla salute pubblica. </a:t>
            </a:r>
          </a:p>
        </p:txBody>
      </p:sp>
      <p:sp>
        <p:nvSpPr>
          <p:cNvPr id="40" name="Segnaposto testo 40">
            <a:extLst>
              <a:ext uri="{FF2B5EF4-FFF2-40B4-BE49-F238E27FC236}">
                <a16:creationId xmlns:a16="http://schemas.microsoft.com/office/drawing/2014/main" id="{00EE74B8-F96E-D198-BC51-0555E944F33C}"/>
              </a:ext>
            </a:extLst>
          </p:cNvPr>
          <p:cNvSpPr txBox="1">
            <a:spLocks/>
          </p:cNvSpPr>
          <p:nvPr/>
        </p:nvSpPr>
        <p:spPr>
          <a:xfrm>
            <a:off x="614107" y="3381085"/>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Informazioni</a:t>
            </a:r>
            <a:r>
              <a:rPr lang="en-US" sz="1600" dirty="0">
                <a:solidFill>
                  <a:schemeClr val="accent6"/>
                </a:solidFill>
              </a:rPr>
              <a:t> </a:t>
            </a:r>
            <a:r>
              <a:rPr lang="en-US" sz="1600" dirty="0" err="1">
                <a:solidFill>
                  <a:schemeClr val="accent6"/>
                </a:solidFill>
              </a:rPr>
              <a:t>sul</a:t>
            </a:r>
            <a:r>
              <a:rPr lang="en-US" sz="1600" dirty="0">
                <a:solidFill>
                  <a:schemeClr val="accent6"/>
                </a:solidFill>
              </a:rPr>
              <a:t> dataset</a:t>
            </a:r>
            <a:endParaRPr lang="it-IT" sz="1600" dirty="0">
              <a:solidFill>
                <a:schemeClr val="accent6"/>
              </a:solidFill>
            </a:endParaRPr>
          </a:p>
        </p:txBody>
      </p:sp>
      <p:sp>
        <p:nvSpPr>
          <p:cNvPr id="4" name="Segnaposto testo 41">
            <a:extLst>
              <a:ext uri="{FF2B5EF4-FFF2-40B4-BE49-F238E27FC236}">
                <a16:creationId xmlns:a16="http://schemas.microsoft.com/office/drawing/2014/main" id="{DBC2BC28-5176-8064-7B5D-FE3854009D14}"/>
              </a:ext>
            </a:extLst>
          </p:cNvPr>
          <p:cNvSpPr txBox="1">
            <a:spLocks/>
          </p:cNvSpPr>
          <p:nvPr/>
        </p:nvSpPr>
        <p:spPr>
          <a:xfrm>
            <a:off x="614101" y="4914538"/>
            <a:ext cx="11152069" cy="105320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2000" b="0" cap="none" spc="0" dirty="0">
                <a:solidFill>
                  <a:schemeClr val="bg1"/>
                </a:solidFill>
              </a:rPr>
              <a:t>Nel dataset sono state rilevate 2.584.822 sequenze, sia reverse che </a:t>
            </a:r>
            <a:r>
              <a:rPr lang="it-IT" sz="2000" b="0" cap="none" spc="0" dirty="0" err="1">
                <a:solidFill>
                  <a:schemeClr val="bg1"/>
                </a:solidFill>
              </a:rPr>
              <a:t>forward</a:t>
            </a:r>
            <a:r>
              <a:rPr lang="it-IT" sz="2000" b="0" cap="none" spc="0" dirty="0">
                <a:solidFill>
                  <a:schemeClr val="bg1"/>
                </a:solidFill>
              </a:rPr>
              <a:t>, per un totale di 570,7 </a:t>
            </a:r>
            <a:r>
              <a:rPr lang="it-IT" sz="2000" b="0" cap="none" spc="0" dirty="0" err="1">
                <a:solidFill>
                  <a:schemeClr val="bg1"/>
                </a:solidFill>
              </a:rPr>
              <a:t>Mpb</a:t>
            </a:r>
            <a:r>
              <a:rPr lang="it-IT" sz="2000" b="0" cap="none" spc="0" dirty="0">
                <a:solidFill>
                  <a:schemeClr val="bg1"/>
                </a:solidFill>
              </a:rPr>
              <a:t>. Tutte le sequenze presentano una lunghezza compresa tra le 35 e le 301 basi.</a:t>
            </a:r>
          </a:p>
        </p:txBody>
      </p:sp>
      <p:pic>
        <p:nvPicPr>
          <p:cNvPr id="3" name="Immagine 2" descr="Immagine che contiene invertebrato, bruco, larva, verme&#10;&#10;Il contenuto generato dall'IA potrebbe non essere corretto.">
            <a:extLst>
              <a:ext uri="{FF2B5EF4-FFF2-40B4-BE49-F238E27FC236}">
                <a16:creationId xmlns:a16="http://schemas.microsoft.com/office/drawing/2014/main" id="{33B4081F-16D9-675D-D9B0-4C1BF233EDB0}"/>
              </a:ext>
            </a:extLst>
          </p:cNvPr>
          <p:cNvPicPr>
            <a:picLocks noChangeAspect="1"/>
          </p:cNvPicPr>
          <p:nvPr/>
        </p:nvPicPr>
        <p:blipFill>
          <a:blip r:embed="rId3"/>
          <a:stretch>
            <a:fillRect/>
          </a:stretch>
        </p:blipFill>
        <p:spPr>
          <a:xfrm>
            <a:off x="8807048" y="1192922"/>
            <a:ext cx="2750484" cy="2292908"/>
          </a:xfrm>
          <a:prstGeom prst="rect">
            <a:avLst/>
          </a:prstGeom>
        </p:spPr>
      </p:pic>
    </p:spTree>
    <p:extLst>
      <p:ext uri="{BB962C8B-B14F-4D97-AF65-F5344CB8AC3E}">
        <p14:creationId xmlns:p14="http://schemas.microsoft.com/office/powerpoint/2010/main" val="272407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940DB-B10E-6048-5B06-CF93FD9698CB}"/>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711578C4-90FB-4B9C-FEA9-FC712CAC11D3}"/>
              </a:ext>
            </a:extLst>
          </p:cNvPr>
          <p:cNvSpPr/>
          <p:nvPr/>
        </p:nvSpPr>
        <p:spPr>
          <a:xfrm>
            <a:off x="2275602" y="1732718"/>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8835D951-3426-7A0C-6E85-A67FDDA49BF2}"/>
              </a:ext>
            </a:extLst>
          </p:cNvPr>
          <p:cNvSpPr txBox="1">
            <a:spLocks/>
          </p:cNvSpPr>
          <p:nvPr/>
        </p:nvSpPr>
        <p:spPr>
          <a:xfrm>
            <a:off x="614105" y="902727"/>
            <a:ext cx="8021894" cy="73571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Durante l’esecuzione di FASTQC, due moduli hanno riportato lo stato di </a:t>
            </a:r>
            <a:r>
              <a:rPr lang="it-IT" sz="1400" b="0" cap="none" spc="0" dirty="0" err="1">
                <a:solidFill>
                  <a:schemeClr val="bg1"/>
                </a:solidFill>
              </a:rPr>
              <a:t>Failure</a:t>
            </a:r>
            <a:r>
              <a:rPr lang="it-IT" sz="1400" b="0" cap="none" spc="0" dirty="0">
                <a:solidFill>
                  <a:schemeClr val="bg1"/>
                </a:solidFill>
              </a:rPr>
              <a:t>. </a:t>
            </a:r>
          </a:p>
        </p:txBody>
      </p:sp>
      <p:sp>
        <p:nvSpPr>
          <p:cNvPr id="36" name="Titolo 65">
            <a:extLst>
              <a:ext uri="{FF2B5EF4-FFF2-40B4-BE49-F238E27FC236}">
                <a16:creationId xmlns:a16="http://schemas.microsoft.com/office/drawing/2014/main" id="{0814338A-89C5-B8AB-6447-42F107BAD8A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Analisi della qualità con </a:t>
            </a:r>
            <a:r>
              <a:rPr lang="it-IT" noProof="0" dirty="0" err="1"/>
              <a:t>fastqc</a:t>
            </a:r>
            <a:br>
              <a:rPr lang="it-IT" dirty="0"/>
            </a:br>
            <a:endParaRPr lang="it-IT" dirty="0"/>
          </a:p>
        </p:txBody>
      </p:sp>
    </p:spTree>
    <p:extLst>
      <p:ext uri="{BB962C8B-B14F-4D97-AF65-F5344CB8AC3E}">
        <p14:creationId xmlns:p14="http://schemas.microsoft.com/office/powerpoint/2010/main" val="3571345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C1F49-7FDA-D570-D9A6-3FB423DE775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A35014FC-875F-6E25-B5CF-6673B0C23189}"/>
              </a:ext>
            </a:extLst>
          </p:cNvPr>
          <p:cNvSpPr/>
          <p:nvPr/>
        </p:nvSpPr>
        <p:spPr>
          <a:xfrm>
            <a:off x="2275602" y="1732718"/>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6F563947-87EB-6F61-EA4B-49FA40FCA4AD}"/>
              </a:ext>
            </a:extLst>
          </p:cNvPr>
          <p:cNvSpPr txBox="1">
            <a:spLocks/>
          </p:cNvSpPr>
          <p:nvPr/>
        </p:nvSpPr>
        <p:spPr>
          <a:xfrm>
            <a:off x="614105" y="902727"/>
            <a:ext cx="8021894" cy="73571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Durante l’esecuzione di FASTQC, due moduli hanno riportato lo stato di </a:t>
            </a:r>
            <a:r>
              <a:rPr lang="it-IT" sz="1400" b="0" cap="none" spc="0" dirty="0" err="1">
                <a:solidFill>
                  <a:schemeClr val="bg1"/>
                </a:solidFill>
              </a:rPr>
              <a:t>Failure</a:t>
            </a:r>
            <a:r>
              <a:rPr lang="it-IT" sz="1400" b="0" cap="none" spc="0" dirty="0">
                <a:solidFill>
                  <a:schemeClr val="bg1"/>
                </a:solidFill>
              </a:rPr>
              <a:t>. </a:t>
            </a:r>
          </a:p>
        </p:txBody>
      </p:sp>
      <p:sp>
        <p:nvSpPr>
          <p:cNvPr id="36" name="Titolo 65">
            <a:extLst>
              <a:ext uri="{FF2B5EF4-FFF2-40B4-BE49-F238E27FC236}">
                <a16:creationId xmlns:a16="http://schemas.microsoft.com/office/drawing/2014/main" id="{9B546B57-1FB1-C242-5BCB-FF9D1E51BEB4}"/>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Analisi della qualità con </a:t>
            </a:r>
            <a:r>
              <a:rPr lang="it-IT" noProof="0" dirty="0" err="1"/>
              <a:t>fastqc</a:t>
            </a:r>
            <a:br>
              <a:rPr lang="it-IT" dirty="0"/>
            </a:br>
            <a:endParaRPr lang="it-IT" dirty="0"/>
          </a:p>
        </p:txBody>
      </p:sp>
      <p:pic>
        <p:nvPicPr>
          <p:cNvPr id="4" name="Immagine 3" descr="Immagine che contiene testo, linea, diagramma, schermata&#10;&#10;Il contenuto generato dall'IA potrebbe non essere corretto.">
            <a:extLst>
              <a:ext uri="{FF2B5EF4-FFF2-40B4-BE49-F238E27FC236}">
                <a16:creationId xmlns:a16="http://schemas.microsoft.com/office/drawing/2014/main" id="{90C345D0-BA0E-50AB-FB19-93FB6D6F3E57}"/>
              </a:ext>
            </a:extLst>
          </p:cNvPr>
          <p:cNvPicPr>
            <a:picLocks noChangeAspect="1"/>
          </p:cNvPicPr>
          <p:nvPr/>
        </p:nvPicPr>
        <p:blipFill>
          <a:blip r:embed="rId3"/>
          <a:stretch>
            <a:fillRect/>
          </a:stretch>
        </p:blipFill>
        <p:spPr>
          <a:xfrm>
            <a:off x="614103" y="4013756"/>
            <a:ext cx="4202638" cy="2405105"/>
          </a:xfrm>
          <a:prstGeom prst="rect">
            <a:avLst/>
          </a:prstGeom>
        </p:spPr>
      </p:pic>
      <p:pic>
        <p:nvPicPr>
          <p:cNvPr id="6" name="Immagine 5" descr="Immagine che contiene linea, testo, Diagramma, schermata&#10;&#10;Il contenuto generato dall'IA potrebbe non essere corretto.">
            <a:extLst>
              <a:ext uri="{FF2B5EF4-FFF2-40B4-BE49-F238E27FC236}">
                <a16:creationId xmlns:a16="http://schemas.microsoft.com/office/drawing/2014/main" id="{1A325173-2802-C168-E06B-1C5312C17447}"/>
              </a:ext>
            </a:extLst>
          </p:cNvPr>
          <p:cNvPicPr>
            <a:picLocks noChangeAspect="1"/>
          </p:cNvPicPr>
          <p:nvPr/>
        </p:nvPicPr>
        <p:blipFill>
          <a:blip r:embed="rId4"/>
          <a:stretch>
            <a:fillRect/>
          </a:stretch>
        </p:blipFill>
        <p:spPr>
          <a:xfrm>
            <a:off x="6320094" y="4013756"/>
            <a:ext cx="4202638" cy="2405105"/>
          </a:xfrm>
          <a:prstGeom prst="rect">
            <a:avLst/>
          </a:prstGeom>
        </p:spPr>
      </p:pic>
      <p:sp>
        <p:nvSpPr>
          <p:cNvPr id="7" name="Segnaposto testo 41">
            <a:extLst>
              <a:ext uri="{FF2B5EF4-FFF2-40B4-BE49-F238E27FC236}">
                <a16:creationId xmlns:a16="http://schemas.microsoft.com/office/drawing/2014/main" id="{3E88D181-1BF8-FFC9-F06B-4840B5025958}"/>
              </a:ext>
            </a:extLst>
          </p:cNvPr>
          <p:cNvSpPr txBox="1">
            <a:spLocks/>
          </p:cNvSpPr>
          <p:nvPr/>
        </p:nvSpPr>
        <p:spPr>
          <a:xfrm>
            <a:off x="603659" y="1779187"/>
            <a:ext cx="5257800" cy="126575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Il primo modulo è </a:t>
            </a:r>
            <a:r>
              <a:rPr lang="it-IT" sz="1400" b="0" i="1" cap="none" spc="0" dirty="0">
                <a:solidFill>
                  <a:schemeClr val="bg1"/>
                </a:solidFill>
              </a:rPr>
              <a:t>Per base </a:t>
            </a:r>
            <a:r>
              <a:rPr lang="it-IT" sz="1400" b="0" i="1" cap="none" spc="0" dirty="0" err="1">
                <a:solidFill>
                  <a:schemeClr val="bg1"/>
                </a:solidFill>
              </a:rPr>
              <a:t>sequence</a:t>
            </a:r>
            <a:r>
              <a:rPr lang="it-IT" sz="1400" b="0" i="1" cap="none" spc="0" dirty="0">
                <a:solidFill>
                  <a:schemeClr val="bg1"/>
                </a:solidFill>
              </a:rPr>
              <a:t> </a:t>
            </a:r>
            <a:r>
              <a:rPr lang="it-IT" sz="1400" b="0" i="1" cap="none" spc="0" dirty="0" err="1">
                <a:solidFill>
                  <a:schemeClr val="bg1"/>
                </a:solidFill>
              </a:rPr>
              <a:t>quality</a:t>
            </a:r>
            <a:r>
              <a:rPr lang="it-IT" sz="1400" b="0" cap="none" spc="0" dirty="0">
                <a:solidFill>
                  <a:schemeClr val="bg1"/>
                </a:solidFill>
              </a:rPr>
              <a:t>, che segnala una notevole diminuzione nella qualità delle </a:t>
            </a:r>
            <a:r>
              <a:rPr lang="it-IT" sz="1400" b="0" cap="none" spc="0" dirty="0" err="1">
                <a:solidFill>
                  <a:schemeClr val="bg1"/>
                </a:solidFill>
              </a:rPr>
              <a:t>read</a:t>
            </a:r>
            <a:r>
              <a:rPr lang="it-IT" sz="1400" b="0" cap="none" spc="0" dirty="0">
                <a:solidFill>
                  <a:schemeClr val="bg1"/>
                </a:solidFill>
              </a:rPr>
              <a:t> più lunghe: dopo le 150 </a:t>
            </a:r>
            <a:r>
              <a:rPr lang="it-IT" sz="1400" b="0" cap="none" spc="0" dirty="0" err="1">
                <a:solidFill>
                  <a:schemeClr val="bg1"/>
                </a:solidFill>
              </a:rPr>
              <a:t>bp</a:t>
            </a:r>
            <a:r>
              <a:rPr lang="it-IT" sz="1400" b="0" cap="none" spc="0" dirty="0">
                <a:solidFill>
                  <a:schemeClr val="bg1"/>
                </a:solidFill>
              </a:rPr>
              <a:t> si osserva un progressivo calo della qualità, che culmina dopo le 200-250 </a:t>
            </a:r>
            <a:r>
              <a:rPr lang="it-IT" sz="1400" b="0" cap="none" spc="0" dirty="0" err="1">
                <a:solidFill>
                  <a:schemeClr val="bg1"/>
                </a:solidFill>
              </a:rPr>
              <a:t>bp</a:t>
            </a:r>
            <a:r>
              <a:rPr lang="it-IT" sz="1400" b="0" cap="none" spc="0" dirty="0">
                <a:solidFill>
                  <a:schemeClr val="bg1"/>
                </a:solidFill>
              </a:rPr>
              <a:t>, indicando una possibile necessità di </a:t>
            </a:r>
            <a:r>
              <a:rPr lang="it-IT" sz="1400" b="0" cap="none" spc="0" dirty="0" err="1">
                <a:solidFill>
                  <a:schemeClr val="bg1"/>
                </a:solidFill>
              </a:rPr>
              <a:t>trimming</a:t>
            </a:r>
            <a:r>
              <a:rPr lang="it-IT" sz="1400" b="0" cap="none" spc="0" dirty="0">
                <a:solidFill>
                  <a:schemeClr val="bg1"/>
                </a:solidFill>
              </a:rPr>
              <a:t>.</a:t>
            </a:r>
          </a:p>
        </p:txBody>
      </p:sp>
      <p:sp>
        <p:nvSpPr>
          <p:cNvPr id="8" name="Segnaposto testo 40">
            <a:extLst>
              <a:ext uri="{FF2B5EF4-FFF2-40B4-BE49-F238E27FC236}">
                <a16:creationId xmlns:a16="http://schemas.microsoft.com/office/drawing/2014/main" id="{D38DF78D-66BD-C8FB-3EF0-393A2E6B765D}"/>
              </a:ext>
            </a:extLst>
          </p:cNvPr>
          <p:cNvSpPr txBox="1">
            <a:spLocks/>
          </p:cNvSpPr>
          <p:nvPr/>
        </p:nvSpPr>
        <p:spPr>
          <a:xfrm>
            <a:off x="614103" y="1493664"/>
            <a:ext cx="3780093"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PER BASE </a:t>
            </a:r>
            <a:r>
              <a:rPr lang="en-US" sz="1600" dirty="0" err="1">
                <a:solidFill>
                  <a:schemeClr val="accent6"/>
                </a:solidFill>
              </a:rPr>
              <a:t>SEQUENce</a:t>
            </a:r>
            <a:r>
              <a:rPr lang="en-US" sz="1600" dirty="0">
                <a:solidFill>
                  <a:schemeClr val="accent6"/>
                </a:solidFill>
              </a:rPr>
              <a:t> quality</a:t>
            </a:r>
            <a:endParaRPr lang="it-IT" sz="1600" dirty="0">
              <a:solidFill>
                <a:schemeClr val="accent6"/>
              </a:solidFill>
            </a:endParaRPr>
          </a:p>
        </p:txBody>
      </p:sp>
      <p:sp>
        <p:nvSpPr>
          <p:cNvPr id="9" name="Segnaposto testo 41">
            <a:extLst>
              <a:ext uri="{FF2B5EF4-FFF2-40B4-BE49-F238E27FC236}">
                <a16:creationId xmlns:a16="http://schemas.microsoft.com/office/drawing/2014/main" id="{EE81B70B-4AB8-C717-340F-033F56D546DF}"/>
              </a:ext>
            </a:extLst>
          </p:cNvPr>
          <p:cNvSpPr txBox="1">
            <a:spLocks/>
          </p:cNvSpPr>
          <p:nvPr/>
        </p:nvSpPr>
        <p:spPr>
          <a:xfrm>
            <a:off x="6320094" y="1858440"/>
            <a:ext cx="5257800" cy="204070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Il secondo modulo è </a:t>
            </a:r>
            <a:r>
              <a:rPr lang="it-IT" sz="1400" b="0" i="1" cap="none" spc="0" dirty="0">
                <a:solidFill>
                  <a:schemeClr val="bg1"/>
                </a:solidFill>
              </a:rPr>
              <a:t>Per base </a:t>
            </a:r>
            <a:r>
              <a:rPr lang="it-IT" sz="1400" b="0" i="1" cap="none" spc="0" dirty="0" err="1">
                <a:solidFill>
                  <a:schemeClr val="bg1"/>
                </a:solidFill>
              </a:rPr>
              <a:t>sequence</a:t>
            </a:r>
            <a:r>
              <a:rPr lang="it-IT" sz="1400" b="0" i="1" cap="none" spc="0" dirty="0">
                <a:solidFill>
                  <a:schemeClr val="bg1"/>
                </a:solidFill>
              </a:rPr>
              <a:t> </a:t>
            </a:r>
            <a:r>
              <a:rPr lang="it-IT" sz="1400" b="0" i="1" cap="none" spc="0" dirty="0" err="1">
                <a:solidFill>
                  <a:schemeClr val="bg1"/>
                </a:solidFill>
              </a:rPr>
              <a:t>content</a:t>
            </a:r>
            <a:r>
              <a:rPr lang="it-IT" sz="1400" b="0" cap="none" spc="0" dirty="0">
                <a:solidFill>
                  <a:schemeClr val="bg1"/>
                </a:solidFill>
              </a:rPr>
              <a:t>, che indica un’alta variabilità nella composizione delle basi nelle prime posizioni (1-12 </a:t>
            </a:r>
            <a:r>
              <a:rPr lang="it-IT" sz="1400" b="0" cap="none" spc="0" dirty="0" err="1">
                <a:solidFill>
                  <a:schemeClr val="bg1"/>
                </a:solidFill>
              </a:rPr>
              <a:t>bp</a:t>
            </a:r>
            <a:r>
              <a:rPr lang="it-IT" sz="1400" b="0" cap="none" spc="0" dirty="0">
                <a:solidFill>
                  <a:schemeClr val="bg1"/>
                </a:solidFill>
              </a:rPr>
              <a:t>). Tuttavia, come indicato anche dalla documentazione ufficiale, un’alta variabilità iniziale suggerisce un </a:t>
            </a:r>
            <a:r>
              <a:rPr lang="it-IT" sz="1400" b="0" cap="none" spc="0" dirty="0" err="1">
                <a:solidFill>
                  <a:schemeClr val="bg1"/>
                </a:solidFill>
              </a:rPr>
              <a:t>bias</a:t>
            </a:r>
            <a:r>
              <a:rPr lang="it-IT" sz="1400" b="0" cap="none" spc="0" dirty="0">
                <a:solidFill>
                  <a:schemeClr val="bg1"/>
                </a:solidFill>
              </a:rPr>
              <a:t> di frammentazione comune, che quindi non compromette le analisi. La concentrazione delle basi si mantiene poi stabile fino alla posizione 280, indice di una perdita di informazione nelle </a:t>
            </a:r>
            <a:r>
              <a:rPr lang="it-IT" sz="1400" b="0" cap="none" spc="0" dirty="0" err="1">
                <a:solidFill>
                  <a:schemeClr val="bg1"/>
                </a:solidFill>
              </a:rPr>
              <a:t>read</a:t>
            </a:r>
            <a:r>
              <a:rPr lang="it-IT" sz="1400" b="0" cap="none" spc="0" dirty="0">
                <a:solidFill>
                  <a:schemeClr val="bg1"/>
                </a:solidFill>
              </a:rPr>
              <a:t> più lunghe. Ciò conferma la necessità di </a:t>
            </a:r>
            <a:r>
              <a:rPr lang="it-IT" sz="1400" b="0" cap="none" spc="0" dirty="0" err="1">
                <a:solidFill>
                  <a:schemeClr val="bg1"/>
                </a:solidFill>
              </a:rPr>
              <a:t>trimming</a:t>
            </a:r>
            <a:r>
              <a:rPr lang="it-IT" sz="1400" b="0" cap="none" spc="0" dirty="0">
                <a:solidFill>
                  <a:schemeClr val="bg1"/>
                </a:solidFill>
              </a:rPr>
              <a:t>.</a:t>
            </a:r>
          </a:p>
        </p:txBody>
      </p:sp>
      <p:sp>
        <p:nvSpPr>
          <p:cNvPr id="10" name="Segnaposto testo 40">
            <a:extLst>
              <a:ext uri="{FF2B5EF4-FFF2-40B4-BE49-F238E27FC236}">
                <a16:creationId xmlns:a16="http://schemas.microsoft.com/office/drawing/2014/main" id="{1F42FF64-7109-273D-94D8-35E16BA4A782}"/>
              </a:ext>
            </a:extLst>
          </p:cNvPr>
          <p:cNvSpPr txBox="1">
            <a:spLocks/>
          </p:cNvSpPr>
          <p:nvPr/>
        </p:nvSpPr>
        <p:spPr>
          <a:xfrm>
            <a:off x="6320094" y="1486482"/>
            <a:ext cx="3780093"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PER BASE </a:t>
            </a:r>
            <a:r>
              <a:rPr lang="en-US" sz="1600" dirty="0" err="1">
                <a:solidFill>
                  <a:schemeClr val="accent6"/>
                </a:solidFill>
              </a:rPr>
              <a:t>SEQUENce</a:t>
            </a:r>
            <a:r>
              <a:rPr lang="en-US" sz="1600" dirty="0">
                <a:solidFill>
                  <a:schemeClr val="accent6"/>
                </a:solidFill>
              </a:rPr>
              <a:t> content</a:t>
            </a:r>
            <a:endParaRPr lang="it-IT" sz="1600" dirty="0">
              <a:solidFill>
                <a:schemeClr val="accent6"/>
              </a:solidFill>
            </a:endParaRPr>
          </a:p>
        </p:txBody>
      </p:sp>
    </p:spTree>
    <p:extLst>
      <p:ext uri="{BB962C8B-B14F-4D97-AF65-F5344CB8AC3E}">
        <p14:creationId xmlns:p14="http://schemas.microsoft.com/office/powerpoint/2010/main" val="245682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D6A1B-5654-E5BA-2B72-C2397B0F92BA}"/>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996C2AF9-23FA-D1FA-47D3-833192F7FB51}"/>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Esecuzione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8C8C4152-8BC7-6CCF-76BE-BB5907D3903B}"/>
              </a:ext>
            </a:extLst>
          </p:cNvPr>
          <p:cNvSpPr/>
          <p:nvPr/>
        </p:nvSpPr>
        <p:spPr>
          <a:xfrm>
            <a:off x="143031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BFB00C55-F2C0-9D1D-4E9E-24D079EF025A}"/>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err="1">
                <a:solidFill>
                  <a:schemeClr val="accent6"/>
                </a:solidFill>
              </a:rPr>
              <a:t>Pre</a:t>
            </a:r>
            <a:r>
              <a:rPr lang="it-IT" sz="1600" dirty="0">
                <a:solidFill>
                  <a:schemeClr val="accent6"/>
                </a:solidFill>
              </a:rPr>
              <a:t>-processing dei dati</a:t>
            </a:r>
          </a:p>
        </p:txBody>
      </p:sp>
      <p:sp>
        <p:nvSpPr>
          <p:cNvPr id="48" name="Segnaposto testo 41">
            <a:extLst>
              <a:ext uri="{FF2B5EF4-FFF2-40B4-BE49-F238E27FC236}">
                <a16:creationId xmlns:a16="http://schemas.microsoft.com/office/drawing/2014/main" id="{F4B0E114-300A-EE5C-17E0-93AEA7A3E6D4}"/>
              </a:ext>
            </a:extLst>
          </p:cNvPr>
          <p:cNvSpPr>
            <a:spLocks noGrp="1"/>
          </p:cNvSpPr>
          <p:nvPr>
            <p:ph type="body" sz="quarter" idx="15"/>
          </p:nvPr>
        </p:nvSpPr>
        <p:spPr>
          <a:xfrm>
            <a:off x="614107" y="1665252"/>
            <a:ext cx="9807364" cy="1018387"/>
          </a:xfrm>
        </p:spPr>
        <p:txBody>
          <a:bodyPr rtlCol="0"/>
          <a:lstStyle>
            <a:defPPr>
              <a:defRPr lang="it-IT"/>
            </a:defPPr>
          </a:lstStyle>
          <a:p>
            <a:pPr algn="l" rtl="0"/>
            <a:r>
              <a:rPr lang="it-IT" sz="1400" b="0" cap="none" spc="0" dirty="0">
                <a:solidFill>
                  <a:schemeClr val="bg1"/>
                </a:solidFill>
              </a:rPr>
              <a:t>L’esecuzione di </a:t>
            </a:r>
            <a:r>
              <a:rPr lang="it-IT" sz="1400" b="0" cap="none" spc="0" dirty="0" err="1">
                <a:solidFill>
                  <a:schemeClr val="bg1"/>
                </a:solidFill>
              </a:rPr>
              <a:t>SPAdes</a:t>
            </a:r>
            <a:r>
              <a:rPr lang="it-IT" sz="1400" b="0" cap="none" spc="0" dirty="0">
                <a:solidFill>
                  <a:schemeClr val="bg1"/>
                </a:solidFill>
              </a:rPr>
              <a:t> sui dati di sequenziamento Illumina è stata preceduta da una fase di </a:t>
            </a:r>
            <a:r>
              <a:rPr lang="it-IT" sz="1400" b="0" cap="none" spc="0" dirty="0" err="1">
                <a:solidFill>
                  <a:schemeClr val="bg1"/>
                </a:solidFill>
              </a:rPr>
              <a:t>pre</a:t>
            </a:r>
            <a:r>
              <a:rPr lang="it-IT" sz="1400" b="0" cap="none" spc="0" dirty="0">
                <a:solidFill>
                  <a:schemeClr val="bg1"/>
                </a:solidFill>
              </a:rPr>
              <a:t>-processing che ha portato anche alla separazione dei filamenti </a:t>
            </a:r>
            <a:r>
              <a:rPr lang="it-IT" sz="1400" b="0" i="1" cap="none" spc="0" dirty="0" err="1">
                <a:solidFill>
                  <a:schemeClr val="bg1"/>
                </a:solidFill>
              </a:rPr>
              <a:t>forward</a:t>
            </a:r>
            <a:r>
              <a:rPr lang="it-IT" sz="1400" b="0" cap="none" spc="0" dirty="0">
                <a:solidFill>
                  <a:schemeClr val="bg1"/>
                </a:solidFill>
              </a:rPr>
              <a:t> e </a:t>
            </a:r>
            <a:r>
              <a:rPr lang="it-IT" sz="1400" b="0" i="1" cap="none" spc="0" dirty="0">
                <a:solidFill>
                  <a:schemeClr val="bg1"/>
                </a:solidFill>
              </a:rPr>
              <a:t>reverse</a:t>
            </a:r>
            <a:r>
              <a:rPr lang="it-IT" sz="1400" b="0" cap="none" spc="0" dirty="0">
                <a:solidFill>
                  <a:schemeClr val="bg1"/>
                </a:solidFill>
              </a:rPr>
              <a:t> in due file distinti </a:t>
            </a:r>
            <a:r>
              <a:rPr lang="it-IT" sz="1400" b="0" cap="none" spc="0" dirty="0" err="1">
                <a:solidFill>
                  <a:schemeClr val="bg1"/>
                </a:solidFill>
              </a:rPr>
              <a:t>forward.fasta</a:t>
            </a:r>
            <a:r>
              <a:rPr lang="it-IT" sz="1400" b="0" cap="none" spc="0" dirty="0">
                <a:solidFill>
                  <a:schemeClr val="bg1"/>
                </a:solidFill>
              </a:rPr>
              <a:t> e </a:t>
            </a:r>
            <a:r>
              <a:rPr lang="it-IT" sz="1400" b="0" cap="none" spc="0" dirty="0" err="1">
                <a:solidFill>
                  <a:schemeClr val="bg1"/>
                </a:solidFill>
              </a:rPr>
              <a:t>reverse.fasta</a:t>
            </a:r>
            <a:r>
              <a:rPr lang="it-IT" sz="1400" b="0" cap="none" spc="0" dirty="0">
                <a:solidFill>
                  <a:schemeClr val="bg1"/>
                </a:solidFill>
              </a:rPr>
              <a:t> tramite il codice, eseguito da linea di comando:</a:t>
            </a:r>
          </a:p>
          <a:p>
            <a:pPr algn="l" rtl="0"/>
            <a:endParaRPr lang="it-IT" sz="1400" b="0" cap="none" spc="0" dirty="0">
              <a:solidFill>
                <a:schemeClr val="bg1"/>
              </a:solidFill>
            </a:endParaRPr>
          </a:p>
        </p:txBody>
      </p:sp>
      <p:pic>
        <p:nvPicPr>
          <p:cNvPr id="4" name="Immagine 3">
            <a:extLst>
              <a:ext uri="{FF2B5EF4-FFF2-40B4-BE49-F238E27FC236}">
                <a16:creationId xmlns:a16="http://schemas.microsoft.com/office/drawing/2014/main" id="{3D88BE83-2D81-F7B6-1822-C3E5BE60B17A}"/>
              </a:ext>
            </a:extLst>
          </p:cNvPr>
          <p:cNvPicPr>
            <a:picLocks noChangeAspect="1"/>
          </p:cNvPicPr>
          <p:nvPr/>
        </p:nvPicPr>
        <p:blipFill>
          <a:blip r:embed="rId3"/>
          <a:stretch>
            <a:fillRect/>
          </a:stretch>
        </p:blipFill>
        <p:spPr>
          <a:xfrm>
            <a:off x="893185" y="2512366"/>
            <a:ext cx="10405629" cy="1018387"/>
          </a:xfrm>
          <a:prstGeom prst="rect">
            <a:avLst/>
          </a:prstGeom>
        </p:spPr>
      </p:pic>
    </p:spTree>
    <p:extLst>
      <p:ext uri="{BB962C8B-B14F-4D97-AF65-F5344CB8AC3E}">
        <p14:creationId xmlns:p14="http://schemas.microsoft.com/office/powerpoint/2010/main" val="2021195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4702-DCD8-78EE-AAB1-E892A2AAF5E4}"/>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82E1AF7B-88CF-5467-4AED-CEDD26560841}"/>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Esecuzione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C6041768-A4F5-340C-EF94-9BB40A783E53}"/>
              </a:ext>
            </a:extLst>
          </p:cNvPr>
          <p:cNvSpPr/>
          <p:nvPr/>
        </p:nvSpPr>
        <p:spPr>
          <a:xfrm>
            <a:off x="143031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47D7019E-1C8B-D6FA-1698-DE2E5DC8C508}"/>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err="1">
                <a:solidFill>
                  <a:schemeClr val="accent6"/>
                </a:solidFill>
              </a:rPr>
              <a:t>Pre</a:t>
            </a:r>
            <a:r>
              <a:rPr lang="it-IT" sz="1600" dirty="0">
                <a:solidFill>
                  <a:schemeClr val="accent6"/>
                </a:solidFill>
              </a:rPr>
              <a:t>-processing dei dati</a:t>
            </a:r>
          </a:p>
        </p:txBody>
      </p:sp>
      <p:sp>
        <p:nvSpPr>
          <p:cNvPr id="48" name="Segnaposto testo 41">
            <a:extLst>
              <a:ext uri="{FF2B5EF4-FFF2-40B4-BE49-F238E27FC236}">
                <a16:creationId xmlns:a16="http://schemas.microsoft.com/office/drawing/2014/main" id="{175A7D56-444C-0228-AF84-51A8E0B3EC5C}"/>
              </a:ext>
            </a:extLst>
          </p:cNvPr>
          <p:cNvSpPr>
            <a:spLocks noGrp="1"/>
          </p:cNvSpPr>
          <p:nvPr>
            <p:ph type="body" sz="quarter" idx="15"/>
          </p:nvPr>
        </p:nvSpPr>
        <p:spPr>
          <a:xfrm>
            <a:off x="614107" y="1665252"/>
            <a:ext cx="9807364" cy="1018387"/>
          </a:xfrm>
        </p:spPr>
        <p:txBody>
          <a:bodyPr rtlCol="0"/>
          <a:lstStyle>
            <a:defPPr>
              <a:defRPr lang="it-IT"/>
            </a:defPPr>
          </a:lstStyle>
          <a:p>
            <a:pPr algn="l" rtl="0"/>
            <a:r>
              <a:rPr lang="it-IT" sz="1400" b="0" cap="none" spc="0" dirty="0">
                <a:solidFill>
                  <a:schemeClr val="bg1"/>
                </a:solidFill>
              </a:rPr>
              <a:t>L’esecuzione di </a:t>
            </a:r>
            <a:r>
              <a:rPr lang="it-IT" sz="1400" b="0" cap="none" spc="0" dirty="0" err="1">
                <a:solidFill>
                  <a:schemeClr val="bg1"/>
                </a:solidFill>
              </a:rPr>
              <a:t>SPAdes</a:t>
            </a:r>
            <a:r>
              <a:rPr lang="it-IT" sz="1400" b="0" cap="none" spc="0" dirty="0">
                <a:solidFill>
                  <a:schemeClr val="bg1"/>
                </a:solidFill>
              </a:rPr>
              <a:t> sui dati di sequenziamento Illumina è stata preceduta da una fase di </a:t>
            </a:r>
            <a:r>
              <a:rPr lang="it-IT" sz="1400" b="0" cap="none" spc="0" dirty="0" err="1">
                <a:solidFill>
                  <a:schemeClr val="bg1"/>
                </a:solidFill>
              </a:rPr>
              <a:t>pre</a:t>
            </a:r>
            <a:r>
              <a:rPr lang="it-IT" sz="1400" b="0" cap="none" spc="0" dirty="0">
                <a:solidFill>
                  <a:schemeClr val="bg1"/>
                </a:solidFill>
              </a:rPr>
              <a:t>-processing che ha portato anche alla separazione dei filamenti </a:t>
            </a:r>
            <a:r>
              <a:rPr lang="it-IT" sz="1400" b="0" i="1" cap="none" spc="0" dirty="0" err="1">
                <a:solidFill>
                  <a:schemeClr val="bg1"/>
                </a:solidFill>
              </a:rPr>
              <a:t>forward</a:t>
            </a:r>
            <a:r>
              <a:rPr lang="it-IT" sz="1400" b="0" cap="none" spc="0" dirty="0">
                <a:solidFill>
                  <a:schemeClr val="bg1"/>
                </a:solidFill>
              </a:rPr>
              <a:t> e </a:t>
            </a:r>
            <a:r>
              <a:rPr lang="it-IT" sz="1400" b="0" i="1" cap="none" spc="0" dirty="0">
                <a:solidFill>
                  <a:schemeClr val="bg1"/>
                </a:solidFill>
              </a:rPr>
              <a:t>reverse</a:t>
            </a:r>
            <a:r>
              <a:rPr lang="it-IT" sz="1400" b="0" cap="none" spc="0" dirty="0">
                <a:solidFill>
                  <a:schemeClr val="bg1"/>
                </a:solidFill>
              </a:rPr>
              <a:t> in due file distinti </a:t>
            </a:r>
            <a:r>
              <a:rPr lang="it-IT" sz="1400" b="0" cap="none" spc="0" dirty="0" err="1">
                <a:solidFill>
                  <a:schemeClr val="bg1"/>
                </a:solidFill>
              </a:rPr>
              <a:t>forward.fasta</a:t>
            </a:r>
            <a:r>
              <a:rPr lang="it-IT" sz="1400" b="0" cap="none" spc="0" dirty="0">
                <a:solidFill>
                  <a:schemeClr val="bg1"/>
                </a:solidFill>
              </a:rPr>
              <a:t> e </a:t>
            </a:r>
            <a:r>
              <a:rPr lang="it-IT" sz="1400" b="0" cap="none" spc="0" dirty="0" err="1">
                <a:solidFill>
                  <a:schemeClr val="bg1"/>
                </a:solidFill>
              </a:rPr>
              <a:t>reverse.fasta</a:t>
            </a:r>
            <a:r>
              <a:rPr lang="it-IT" sz="1400" b="0" cap="none" spc="0" dirty="0">
                <a:solidFill>
                  <a:schemeClr val="bg1"/>
                </a:solidFill>
              </a:rPr>
              <a:t> tramite il codice, eseguito da linea di comando:</a:t>
            </a:r>
          </a:p>
          <a:p>
            <a:pPr algn="l" rtl="0"/>
            <a:endParaRPr lang="it-IT" sz="1400" b="0" cap="none" spc="0" dirty="0">
              <a:solidFill>
                <a:schemeClr val="bg1"/>
              </a:solidFill>
            </a:endParaRPr>
          </a:p>
        </p:txBody>
      </p:sp>
      <p:sp>
        <p:nvSpPr>
          <p:cNvPr id="2" name="Segnaposto testo 44">
            <a:extLst>
              <a:ext uri="{FF2B5EF4-FFF2-40B4-BE49-F238E27FC236}">
                <a16:creationId xmlns:a16="http://schemas.microsoft.com/office/drawing/2014/main" id="{604D3749-6F2B-E4AF-ED9F-1BDB88C7832C}"/>
              </a:ext>
            </a:extLst>
          </p:cNvPr>
          <p:cNvSpPr txBox="1">
            <a:spLocks/>
          </p:cNvSpPr>
          <p:nvPr/>
        </p:nvSpPr>
        <p:spPr>
          <a:xfrm>
            <a:off x="614106" y="4084699"/>
            <a:ext cx="9807363" cy="8403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400" b="0" spc="0" dirty="0" err="1">
                <a:solidFill>
                  <a:schemeClr val="bg1"/>
                </a:solidFill>
                <a:latin typeface="+mj-lt"/>
                <a:ea typeface="Calibri Light" panose="020F0302020204030204" pitchFamily="34" charset="0"/>
                <a:cs typeface="Calibri Light" panose="020F0302020204030204" pitchFamily="34" charset="0"/>
              </a:rPr>
              <a:t>SPAdes</a:t>
            </a:r>
            <a:r>
              <a:rPr lang="it-IT" sz="1400" b="0" spc="0" dirty="0">
                <a:solidFill>
                  <a:schemeClr val="bg1"/>
                </a:solidFill>
                <a:latin typeface="+mj-lt"/>
                <a:ea typeface="Calibri Light" panose="020F0302020204030204" pitchFamily="34" charset="0"/>
                <a:cs typeface="Calibri Light" panose="020F0302020204030204" pitchFamily="34" charset="0"/>
              </a:rPr>
              <a:t> è stato eseguito anche in modalità ”Correzione degli errori”, che utilizza di default lo strumento </a:t>
            </a:r>
            <a:r>
              <a:rPr lang="it-IT" sz="1400" b="0" i="1" spc="0" dirty="0" err="1">
                <a:solidFill>
                  <a:schemeClr val="bg1"/>
                </a:solidFill>
                <a:latin typeface="+mj-lt"/>
                <a:ea typeface="Calibri Light" panose="020F0302020204030204" pitchFamily="34" charset="0"/>
                <a:cs typeface="Calibri Light" panose="020F0302020204030204" pitchFamily="34" charset="0"/>
              </a:rPr>
              <a:t>BayesHammer</a:t>
            </a:r>
            <a:r>
              <a:rPr lang="it-IT" sz="1400" b="0" spc="0" dirty="0">
                <a:solidFill>
                  <a:schemeClr val="bg1"/>
                </a:solidFill>
                <a:latin typeface="+mj-lt"/>
                <a:ea typeface="Calibri Light" panose="020F0302020204030204" pitchFamily="34" charset="0"/>
                <a:cs typeface="Calibri Light" panose="020F0302020204030204" pitchFamily="34" charset="0"/>
              </a:rPr>
              <a:t>, specifico per i dati di sequenziamento Illumina, per eseguire operazioni di pulizia, come il </a:t>
            </a:r>
            <a:r>
              <a:rPr lang="it-IT" sz="1400" b="0" spc="0" dirty="0" err="1">
                <a:solidFill>
                  <a:schemeClr val="bg1"/>
                </a:solidFill>
                <a:latin typeface="+mj-lt"/>
                <a:ea typeface="Calibri Light" panose="020F0302020204030204" pitchFamily="34" charset="0"/>
                <a:cs typeface="Calibri Light" panose="020F0302020204030204" pitchFamily="34" charset="0"/>
              </a:rPr>
              <a:t>trimming</a:t>
            </a:r>
            <a:r>
              <a:rPr lang="it-IT" sz="1400" b="0" spc="0" dirty="0">
                <a:solidFill>
                  <a:schemeClr val="bg1"/>
                </a:solidFill>
                <a:latin typeface="+mj-lt"/>
                <a:ea typeface="Calibri Light" panose="020F0302020204030204" pitchFamily="34" charset="0"/>
                <a:cs typeface="Calibri Light" panose="020F0302020204030204" pitchFamily="34" charset="0"/>
              </a:rPr>
              <a:t> delle basi, che era risultato necessario dopo le analisi condotte con FASTQC.</a:t>
            </a:r>
            <a:endParaRPr lang="it-IT" dirty="0"/>
          </a:p>
        </p:txBody>
      </p:sp>
      <p:pic>
        <p:nvPicPr>
          <p:cNvPr id="4" name="Immagine 3">
            <a:extLst>
              <a:ext uri="{FF2B5EF4-FFF2-40B4-BE49-F238E27FC236}">
                <a16:creationId xmlns:a16="http://schemas.microsoft.com/office/drawing/2014/main" id="{60924770-63CE-2929-EE69-9CD1EB2697E5}"/>
              </a:ext>
            </a:extLst>
          </p:cNvPr>
          <p:cNvPicPr>
            <a:picLocks noChangeAspect="1"/>
          </p:cNvPicPr>
          <p:nvPr/>
        </p:nvPicPr>
        <p:blipFill>
          <a:blip r:embed="rId3"/>
          <a:stretch>
            <a:fillRect/>
          </a:stretch>
        </p:blipFill>
        <p:spPr>
          <a:xfrm>
            <a:off x="893185" y="2512366"/>
            <a:ext cx="10405629" cy="1018387"/>
          </a:xfrm>
          <a:prstGeom prst="rect">
            <a:avLst/>
          </a:prstGeom>
        </p:spPr>
      </p:pic>
      <p:pic>
        <p:nvPicPr>
          <p:cNvPr id="10" name="Immagine 9">
            <a:extLst>
              <a:ext uri="{FF2B5EF4-FFF2-40B4-BE49-F238E27FC236}">
                <a16:creationId xmlns:a16="http://schemas.microsoft.com/office/drawing/2014/main" id="{2C41DF4A-B4EF-2816-77FF-D843F0640AB4}"/>
              </a:ext>
            </a:extLst>
          </p:cNvPr>
          <p:cNvPicPr>
            <a:picLocks noChangeAspect="1"/>
          </p:cNvPicPr>
          <p:nvPr/>
        </p:nvPicPr>
        <p:blipFill>
          <a:blip r:embed="rId4"/>
          <a:stretch>
            <a:fillRect/>
          </a:stretch>
        </p:blipFill>
        <p:spPr>
          <a:xfrm>
            <a:off x="589780" y="5050793"/>
            <a:ext cx="11012437" cy="724001"/>
          </a:xfrm>
          <a:prstGeom prst="rect">
            <a:avLst/>
          </a:prstGeom>
        </p:spPr>
      </p:pic>
      <p:sp>
        <p:nvSpPr>
          <p:cNvPr id="11" name="Segnaposto testo 40">
            <a:extLst>
              <a:ext uri="{FF2B5EF4-FFF2-40B4-BE49-F238E27FC236}">
                <a16:creationId xmlns:a16="http://schemas.microsoft.com/office/drawing/2014/main" id="{6EA3FFD0-DC6B-88E8-A9BD-F2090FF7B8A1}"/>
              </a:ext>
            </a:extLst>
          </p:cNvPr>
          <p:cNvSpPr txBox="1">
            <a:spLocks/>
          </p:cNvSpPr>
          <p:nvPr/>
        </p:nvSpPr>
        <p:spPr>
          <a:xfrm>
            <a:off x="614107" y="3678130"/>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err="1">
                <a:solidFill>
                  <a:schemeClr val="accent6"/>
                </a:solidFill>
              </a:rPr>
              <a:t>ESecuzione</a:t>
            </a:r>
            <a:endParaRPr lang="it-IT" sz="1600" dirty="0">
              <a:solidFill>
                <a:schemeClr val="accent6"/>
              </a:solidFill>
            </a:endParaRPr>
          </a:p>
        </p:txBody>
      </p:sp>
    </p:spTree>
    <p:extLst>
      <p:ext uri="{BB962C8B-B14F-4D97-AF65-F5344CB8AC3E}">
        <p14:creationId xmlns:p14="http://schemas.microsoft.com/office/powerpoint/2010/main" val="3535568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B7A6-8092-704E-188E-97BA268C005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60C982B2-F280-5641-6B69-C82EC97F7F20}"/>
              </a:ext>
            </a:extLst>
          </p:cNvPr>
          <p:cNvSpPr/>
          <p:nvPr/>
        </p:nvSpPr>
        <p:spPr>
          <a:xfrm>
            <a:off x="2286050" y="205731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C187BE73-57E1-2BEE-4933-049AD6C4012D}"/>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velvet</a:t>
            </a:r>
            <a:br>
              <a:rPr lang="it-IT" dirty="0"/>
            </a:br>
            <a:endParaRPr lang="it-IT" dirty="0"/>
          </a:p>
        </p:txBody>
      </p:sp>
      <p:sp>
        <p:nvSpPr>
          <p:cNvPr id="5" name="Segnaposto testo 41">
            <a:extLst>
              <a:ext uri="{FF2B5EF4-FFF2-40B4-BE49-F238E27FC236}">
                <a16:creationId xmlns:a16="http://schemas.microsoft.com/office/drawing/2014/main" id="{18DB88DB-68CF-7D4A-1A45-839932D4A1B0}"/>
              </a:ext>
            </a:extLst>
          </p:cNvPr>
          <p:cNvSpPr txBox="1">
            <a:spLocks/>
          </p:cNvSpPr>
          <p:nvPr/>
        </p:nvSpPr>
        <p:spPr>
          <a:xfrm>
            <a:off x="614107" y="1008789"/>
            <a:ext cx="10963786" cy="137360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2000" b="0" cap="none" spc="0" dirty="0">
                <a:solidFill>
                  <a:schemeClr val="bg1"/>
                </a:solidFill>
              </a:rPr>
              <a:t>Velvet è uno dei software più utilizzati per l’assemblaggio delle </a:t>
            </a:r>
            <a:r>
              <a:rPr lang="it-IT" sz="2000" b="0" cap="none" spc="0" dirty="0" err="1">
                <a:solidFill>
                  <a:schemeClr val="bg1"/>
                </a:solidFill>
              </a:rPr>
              <a:t>reads</a:t>
            </a:r>
            <a:r>
              <a:rPr lang="it-IT" sz="2000" b="0" cap="none" spc="0" dirty="0">
                <a:solidFill>
                  <a:schemeClr val="bg1"/>
                </a:solidFill>
              </a:rPr>
              <a:t>. Come </a:t>
            </a:r>
            <a:r>
              <a:rPr lang="it-IT" sz="2000" b="0" cap="none" spc="0" dirty="0" err="1">
                <a:solidFill>
                  <a:schemeClr val="bg1"/>
                </a:solidFill>
              </a:rPr>
              <a:t>SPAdes</a:t>
            </a:r>
            <a:r>
              <a:rPr lang="it-IT" sz="2000" b="0" cap="none" spc="0" dirty="0">
                <a:solidFill>
                  <a:schemeClr val="bg1"/>
                </a:solidFill>
              </a:rPr>
              <a:t>, Velvet utilizza i grafi De </a:t>
            </a:r>
            <a:r>
              <a:rPr lang="it-IT" sz="2000" b="0" cap="none" spc="0" dirty="0" err="1">
                <a:solidFill>
                  <a:schemeClr val="bg1"/>
                </a:solidFill>
              </a:rPr>
              <a:t>Bruijn</a:t>
            </a:r>
            <a:r>
              <a:rPr lang="it-IT" sz="2000" b="0" cap="none" spc="0" dirty="0">
                <a:solidFill>
                  <a:schemeClr val="bg1"/>
                </a:solidFill>
              </a:rPr>
              <a:t>, ma non i DBG multidimensionali: per ottenere un risultato ottimale è necessario eseguire Velvet diverse volte, per poi valutare per quale valore di k sono stati ottenuti i risultati migliori. </a:t>
            </a:r>
          </a:p>
        </p:txBody>
      </p:sp>
    </p:spTree>
    <p:extLst>
      <p:ext uri="{BB962C8B-B14F-4D97-AF65-F5344CB8AC3E}">
        <p14:creationId xmlns:p14="http://schemas.microsoft.com/office/powerpoint/2010/main" val="372965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249BD-590E-812C-DA4A-7311CDE0A706}"/>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2B53B174-B649-D925-9F49-4C57907CF4B5}"/>
              </a:ext>
            </a:extLst>
          </p:cNvPr>
          <p:cNvSpPr/>
          <p:nvPr/>
        </p:nvSpPr>
        <p:spPr>
          <a:xfrm>
            <a:off x="2286050" y="205731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443FAFF2-3317-4526-B8C7-9505A1334604}"/>
              </a:ext>
            </a:extLst>
          </p:cNvPr>
          <p:cNvSpPr txBox="1">
            <a:spLocks/>
          </p:cNvSpPr>
          <p:nvPr/>
        </p:nvSpPr>
        <p:spPr>
          <a:xfrm>
            <a:off x="614106" y="2828903"/>
            <a:ext cx="10963786" cy="98436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Velvet non presenta strumenti automatici di pulizia dei dati di sequenziamento, è stato necessario eseguire le operazioni di </a:t>
            </a:r>
            <a:r>
              <a:rPr lang="it-IT" sz="1400" b="0" cap="none" spc="0" dirty="0" err="1">
                <a:solidFill>
                  <a:schemeClr val="bg1"/>
                </a:solidFill>
              </a:rPr>
              <a:t>trimming</a:t>
            </a:r>
            <a:r>
              <a:rPr lang="it-IT" sz="1400" b="0" cap="none" spc="0" dirty="0">
                <a:solidFill>
                  <a:schemeClr val="bg1"/>
                </a:solidFill>
              </a:rPr>
              <a:t> sui due file </a:t>
            </a:r>
            <a:r>
              <a:rPr lang="it-IT" sz="1400" b="0" cap="none" spc="0" dirty="0" err="1">
                <a:solidFill>
                  <a:schemeClr val="bg1"/>
                </a:solidFill>
              </a:rPr>
              <a:t>forward.fasta</a:t>
            </a:r>
            <a:r>
              <a:rPr lang="it-IT" sz="1400" b="0" cap="none" spc="0" dirty="0">
                <a:solidFill>
                  <a:schemeClr val="bg1"/>
                </a:solidFill>
              </a:rPr>
              <a:t> e </a:t>
            </a:r>
            <a:r>
              <a:rPr lang="it-IT" sz="1400" b="0" cap="none" spc="0" dirty="0" err="1">
                <a:solidFill>
                  <a:schemeClr val="bg1"/>
                </a:solidFill>
              </a:rPr>
              <a:t>reverse.fasta</a:t>
            </a:r>
            <a:r>
              <a:rPr lang="it-IT" sz="1400" b="0" cap="none" spc="0" dirty="0">
                <a:solidFill>
                  <a:schemeClr val="bg1"/>
                </a:solidFill>
              </a:rPr>
              <a:t> attraverso il tool </a:t>
            </a:r>
            <a:r>
              <a:rPr lang="it-IT" sz="1400" b="0" i="1" cap="none" spc="0" dirty="0" err="1">
                <a:solidFill>
                  <a:schemeClr val="bg1"/>
                </a:solidFill>
              </a:rPr>
              <a:t>Trimmomatic</a:t>
            </a:r>
            <a:r>
              <a:rPr lang="it-IT" sz="1400" b="0" cap="none" spc="0" dirty="0">
                <a:solidFill>
                  <a:schemeClr val="bg1"/>
                </a:solidFill>
              </a:rPr>
              <a:t> per risolvere le </a:t>
            </a:r>
            <a:r>
              <a:rPr lang="it-IT" sz="1400" b="0" cap="none" spc="0" dirty="0" err="1">
                <a:solidFill>
                  <a:schemeClr val="bg1"/>
                </a:solidFill>
              </a:rPr>
              <a:t>Failure</a:t>
            </a:r>
            <a:r>
              <a:rPr lang="it-IT" sz="1400" b="0" cap="none" spc="0" dirty="0">
                <a:solidFill>
                  <a:schemeClr val="bg1"/>
                </a:solidFill>
              </a:rPr>
              <a:t> riportate da FASTQC. </a:t>
            </a:r>
          </a:p>
        </p:txBody>
      </p:sp>
      <p:sp>
        <p:nvSpPr>
          <p:cNvPr id="36" name="Titolo 65">
            <a:extLst>
              <a:ext uri="{FF2B5EF4-FFF2-40B4-BE49-F238E27FC236}">
                <a16:creationId xmlns:a16="http://schemas.microsoft.com/office/drawing/2014/main" id="{45D2A798-2744-3778-2D92-AECE2165DD98}"/>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velvet</a:t>
            </a:r>
            <a:br>
              <a:rPr lang="it-IT" dirty="0"/>
            </a:br>
            <a:endParaRPr lang="it-IT" dirty="0"/>
          </a:p>
        </p:txBody>
      </p:sp>
      <p:sp>
        <p:nvSpPr>
          <p:cNvPr id="37" name="Segnaposto testo 40">
            <a:extLst>
              <a:ext uri="{FF2B5EF4-FFF2-40B4-BE49-F238E27FC236}">
                <a16:creationId xmlns:a16="http://schemas.microsoft.com/office/drawing/2014/main" id="{EBFA5807-BBB2-8A47-C377-2D28255AF7B4}"/>
              </a:ext>
            </a:extLst>
          </p:cNvPr>
          <p:cNvSpPr txBox="1">
            <a:spLocks/>
          </p:cNvSpPr>
          <p:nvPr/>
        </p:nvSpPr>
        <p:spPr>
          <a:xfrm>
            <a:off x="614106" y="2557247"/>
            <a:ext cx="10734791"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Pre-processing </a:t>
            </a:r>
            <a:r>
              <a:rPr lang="en-US" sz="1600" dirty="0" err="1">
                <a:solidFill>
                  <a:schemeClr val="accent6"/>
                </a:solidFill>
              </a:rPr>
              <a:t>dei</a:t>
            </a:r>
            <a:r>
              <a:rPr lang="en-US" sz="1600" dirty="0">
                <a:solidFill>
                  <a:schemeClr val="accent6"/>
                </a:solidFill>
              </a:rPr>
              <a:t> </a:t>
            </a:r>
            <a:r>
              <a:rPr lang="en-US" sz="1600" dirty="0" err="1">
                <a:solidFill>
                  <a:schemeClr val="accent6"/>
                </a:solidFill>
              </a:rPr>
              <a:t>dati</a:t>
            </a:r>
            <a:endParaRPr lang="it-IT" sz="1600" dirty="0">
              <a:solidFill>
                <a:schemeClr val="accent6"/>
              </a:solidFill>
            </a:endParaRPr>
          </a:p>
        </p:txBody>
      </p:sp>
      <p:sp>
        <p:nvSpPr>
          <p:cNvPr id="5" name="Segnaposto testo 41">
            <a:extLst>
              <a:ext uri="{FF2B5EF4-FFF2-40B4-BE49-F238E27FC236}">
                <a16:creationId xmlns:a16="http://schemas.microsoft.com/office/drawing/2014/main" id="{E61E4618-4AAE-EFF8-8183-0168E77D6E51}"/>
              </a:ext>
            </a:extLst>
          </p:cNvPr>
          <p:cNvSpPr txBox="1">
            <a:spLocks/>
          </p:cNvSpPr>
          <p:nvPr/>
        </p:nvSpPr>
        <p:spPr>
          <a:xfrm>
            <a:off x="614107" y="1008789"/>
            <a:ext cx="10963786" cy="137360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2000" b="0" cap="none" spc="0" dirty="0">
                <a:solidFill>
                  <a:schemeClr val="bg1"/>
                </a:solidFill>
              </a:rPr>
              <a:t>Velvet è uno dei software più utilizzati per l’assemblaggio delle </a:t>
            </a:r>
            <a:r>
              <a:rPr lang="it-IT" sz="2000" b="0" cap="none" spc="0" dirty="0" err="1">
                <a:solidFill>
                  <a:schemeClr val="bg1"/>
                </a:solidFill>
              </a:rPr>
              <a:t>reads</a:t>
            </a:r>
            <a:r>
              <a:rPr lang="it-IT" sz="2000" b="0" cap="none" spc="0" dirty="0">
                <a:solidFill>
                  <a:schemeClr val="bg1"/>
                </a:solidFill>
              </a:rPr>
              <a:t>. Come </a:t>
            </a:r>
            <a:r>
              <a:rPr lang="it-IT" sz="2000" b="0" cap="none" spc="0" dirty="0" err="1">
                <a:solidFill>
                  <a:schemeClr val="bg1"/>
                </a:solidFill>
              </a:rPr>
              <a:t>SPAdes</a:t>
            </a:r>
            <a:r>
              <a:rPr lang="it-IT" sz="2000" b="0" cap="none" spc="0" dirty="0">
                <a:solidFill>
                  <a:schemeClr val="bg1"/>
                </a:solidFill>
              </a:rPr>
              <a:t>, Velvet utilizza i grafi De </a:t>
            </a:r>
            <a:r>
              <a:rPr lang="it-IT" sz="2000" b="0" cap="none" spc="0" dirty="0" err="1">
                <a:solidFill>
                  <a:schemeClr val="bg1"/>
                </a:solidFill>
              </a:rPr>
              <a:t>Bruijn</a:t>
            </a:r>
            <a:r>
              <a:rPr lang="it-IT" sz="2000" b="0" cap="none" spc="0" dirty="0">
                <a:solidFill>
                  <a:schemeClr val="bg1"/>
                </a:solidFill>
              </a:rPr>
              <a:t>, ma non i DBG multidimensionali: per ottenere un risultato ottimale è necessario eseguire Velvet diverse volte, per poi valutare per quale valore di k sono stati ottenuti i risultati migliori. </a:t>
            </a:r>
          </a:p>
        </p:txBody>
      </p:sp>
    </p:spTree>
    <p:extLst>
      <p:ext uri="{BB962C8B-B14F-4D97-AF65-F5344CB8AC3E}">
        <p14:creationId xmlns:p14="http://schemas.microsoft.com/office/powerpoint/2010/main" val="1155449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3C73-EECF-AB3D-F7ED-F069EF7969FC}"/>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8AE732E9-53BA-A6BC-73C6-B3337B164942}"/>
              </a:ext>
            </a:extLst>
          </p:cNvPr>
          <p:cNvSpPr>
            <a:spLocks noGrp="1"/>
          </p:cNvSpPr>
          <p:nvPr>
            <p:ph type="title"/>
          </p:nvPr>
        </p:nvSpPr>
        <p:spPr>
          <a:xfrm>
            <a:off x="2850776" y="653782"/>
            <a:ext cx="4919354" cy="667498"/>
          </a:xfrm>
        </p:spPr>
        <p:txBody>
          <a:bodyPr rtlCol="0"/>
          <a:lstStyle>
            <a:defPPr>
              <a:defRPr lang="it-IT"/>
            </a:defPPr>
          </a:lstStyle>
          <a:p>
            <a:pPr rtl="0"/>
            <a:r>
              <a:rPr lang="it-IT" dirty="0"/>
              <a:t>Introduzione</a:t>
            </a:r>
          </a:p>
        </p:txBody>
      </p:sp>
      <p:sp>
        <p:nvSpPr>
          <p:cNvPr id="42" name="Segnaposto testo 41">
            <a:extLst>
              <a:ext uri="{FF2B5EF4-FFF2-40B4-BE49-F238E27FC236}">
                <a16:creationId xmlns:a16="http://schemas.microsoft.com/office/drawing/2014/main" id="{F13F2923-E46B-CE8D-2971-E5DC9D3B2B75}"/>
              </a:ext>
            </a:extLst>
          </p:cNvPr>
          <p:cNvSpPr>
            <a:spLocks noGrp="1"/>
          </p:cNvSpPr>
          <p:nvPr>
            <p:ph type="body" sz="quarter" idx="15"/>
          </p:nvPr>
        </p:nvSpPr>
        <p:spPr>
          <a:xfrm>
            <a:off x="2850776" y="1321280"/>
            <a:ext cx="8821271" cy="1838779"/>
          </a:xfrm>
        </p:spPr>
        <p:txBody>
          <a:bodyPr rtlCol="0"/>
          <a:lstStyle>
            <a:defPPr>
              <a:defRPr lang="it-IT"/>
            </a:defPPr>
          </a:lstStyle>
          <a:p>
            <a:pPr rtl="0">
              <a:lnSpc>
                <a:spcPct val="100000"/>
              </a:lnSpc>
            </a:pPr>
            <a:r>
              <a:rPr lang="it-IT" sz="2000" dirty="0"/>
              <a:t>Il sequenziamento del DNA ha rivoluzionato il campo della biologia, permettendo di ottenere informazioni dettagliate sulla struttura e sul funzionamento dei genomi, prima inaccessibili. Grazie all’avvento del Sequenziamento di Nuova Generazione (NGS) è stato poi possibile ridurre drasticamente sia la durata del sequenziamento, passando da anni a pochi giorni per l’intero processo, sia i costi.</a:t>
            </a:r>
          </a:p>
        </p:txBody>
      </p:sp>
      <p:sp>
        <p:nvSpPr>
          <p:cNvPr id="2" name="Segnaposto testo 41">
            <a:extLst>
              <a:ext uri="{FF2B5EF4-FFF2-40B4-BE49-F238E27FC236}">
                <a16:creationId xmlns:a16="http://schemas.microsoft.com/office/drawing/2014/main" id="{3FB48430-14E3-2056-5EB3-ED6AB28CF8B7}"/>
              </a:ext>
            </a:extLst>
          </p:cNvPr>
          <p:cNvSpPr txBox="1">
            <a:spLocks/>
          </p:cNvSpPr>
          <p:nvPr/>
        </p:nvSpPr>
        <p:spPr>
          <a:xfrm>
            <a:off x="2850776" y="3429000"/>
            <a:ext cx="8821271" cy="2205317"/>
          </a:xfrm>
          <a:prstGeom prst="rect">
            <a:avLst/>
          </a:prstGeom>
        </p:spPr>
        <p:txBody>
          <a:bodyPr rtlCol="0"/>
          <a:lstStyle>
            <a:defPPr>
              <a:defRPr lang="it-IT"/>
            </a:defPPr>
            <a:lvl1pPr marL="0" indent="0" algn="l"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pPr>
            <a:r>
              <a:rPr lang="it-IT" sz="2000" dirty="0"/>
              <a:t>In questo scenario, dal 2012 </a:t>
            </a:r>
            <a:r>
              <a:rPr lang="it-IT" sz="2000" dirty="0" err="1"/>
              <a:t>SPAdes</a:t>
            </a:r>
            <a:r>
              <a:rPr lang="it-IT" sz="2000" dirty="0"/>
              <a:t> si è affermato come uno degli strumenti più utilizzati per l’assemblaggio del genoma a partire da dati NGS.</a:t>
            </a:r>
          </a:p>
        </p:txBody>
      </p:sp>
    </p:spTree>
    <p:extLst>
      <p:ext uri="{BB962C8B-B14F-4D97-AF65-F5344CB8AC3E}">
        <p14:creationId xmlns:p14="http://schemas.microsoft.com/office/powerpoint/2010/main" val="20658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57688-94C1-951D-55CF-5E89F967830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B6414070-BD34-93CB-1C52-5E8CA695E0CD}"/>
              </a:ext>
            </a:extLst>
          </p:cNvPr>
          <p:cNvSpPr/>
          <p:nvPr/>
        </p:nvSpPr>
        <p:spPr>
          <a:xfrm>
            <a:off x="2286050" y="205731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B804C0B7-7B41-A142-F038-3CF6262182F6}"/>
              </a:ext>
            </a:extLst>
          </p:cNvPr>
          <p:cNvSpPr txBox="1">
            <a:spLocks/>
          </p:cNvSpPr>
          <p:nvPr/>
        </p:nvSpPr>
        <p:spPr>
          <a:xfrm>
            <a:off x="614106" y="2828903"/>
            <a:ext cx="10963786" cy="98436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Velvet non presenta strumenti automatici di pulizia dei dati di sequenziamento, è stato necessario eseguire le operazioni di </a:t>
            </a:r>
            <a:r>
              <a:rPr lang="it-IT" sz="1400" b="0" cap="none" spc="0" dirty="0" err="1">
                <a:solidFill>
                  <a:schemeClr val="bg1"/>
                </a:solidFill>
              </a:rPr>
              <a:t>trimming</a:t>
            </a:r>
            <a:r>
              <a:rPr lang="it-IT" sz="1400" b="0" cap="none" spc="0" dirty="0">
                <a:solidFill>
                  <a:schemeClr val="bg1"/>
                </a:solidFill>
              </a:rPr>
              <a:t> sui due file </a:t>
            </a:r>
            <a:r>
              <a:rPr lang="it-IT" sz="1400" b="0" cap="none" spc="0" dirty="0" err="1">
                <a:solidFill>
                  <a:schemeClr val="bg1"/>
                </a:solidFill>
              </a:rPr>
              <a:t>forward.fasta</a:t>
            </a:r>
            <a:r>
              <a:rPr lang="it-IT" sz="1400" b="0" cap="none" spc="0" dirty="0">
                <a:solidFill>
                  <a:schemeClr val="bg1"/>
                </a:solidFill>
              </a:rPr>
              <a:t> e </a:t>
            </a:r>
            <a:r>
              <a:rPr lang="it-IT" sz="1400" b="0" cap="none" spc="0" dirty="0" err="1">
                <a:solidFill>
                  <a:schemeClr val="bg1"/>
                </a:solidFill>
              </a:rPr>
              <a:t>reverse.fasta</a:t>
            </a:r>
            <a:r>
              <a:rPr lang="it-IT" sz="1400" b="0" cap="none" spc="0" dirty="0">
                <a:solidFill>
                  <a:schemeClr val="bg1"/>
                </a:solidFill>
              </a:rPr>
              <a:t> attraverso il tool </a:t>
            </a:r>
            <a:r>
              <a:rPr lang="it-IT" sz="1400" b="0" i="1" cap="none" spc="0" dirty="0" err="1">
                <a:solidFill>
                  <a:schemeClr val="bg1"/>
                </a:solidFill>
              </a:rPr>
              <a:t>Trimmomatic</a:t>
            </a:r>
            <a:r>
              <a:rPr lang="it-IT" sz="1400" b="0" cap="none" spc="0" dirty="0">
                <a:solidFill>
                  <a:schemeClr val="bg1"/>
                </a:solidFill>
              </a:rPr>
              <a:t> per risolvere le </a:t>
            </a:r>
            <a:r>
              <a:rPr lang="it-IT" sz="1400" b="0" cap="none" spc="0" dirty="0" err="1">
                <a:solidFill>
                  <a:schemeClr val="bg1"/>
                </a:solidFill>
              </a:rPr>
              <a:t>Failure</a:t>
            </a:r>
            <a:r>
              <a:rPr lang="it-IT" sz="1400" b="0" cap="none" spc="0" dirty="0">
                <a:solidFill>
                  <a:schemeClr val="bg1"/>
                </a:solidFill>
              </a:rPr>
              <a:t> riportate da FASTQC. </a:t>
            </a:r>
          </a:p>
        </p:txBody>
      </p:sp>
      <p:sp>
        <p:nvSpPr>
          <p:cNvPr id="36" name="Titolo 65">
            <a:extLst>
              <a:ext uri="{FF2B5EF4-FFF2-40B4-BE49-F238E27FC236}">
                <a16:creationId xmlns:a16="http://schemas.microsoft.com/office/drawing/2014/main" id="{B7AA6262-824A-5DD2-8EAC-94AE73E30CC6}"/>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velvet</a:t>
            </a:r>
            <a:br>
              <a:rPr lang="it-IT" dirty="0"/>
            </a:br>
            <a:endParaRPr lang="it-IT" dirty="0"/>
          </a:p>
        </p:txBody>
      </p:sp>
      <p:sp>
        <p:nvSpPr>
          <p:cNvPr id="37" name="Segnaposto testo 40">
            <a:extLst>
              <a:ext uri="{FF2B5EF4-FFF2-40B4-BE49-F238E27FC236}">
                <a16:creationId xmlns:a16="http://schemas.microsoft.com/office/drawing/2014/main" id="{AC73E0E8-15F2-B647-ADDE-44B1061F3C2D}"/>
              </a:ext>
            </a:extLst>
          </p:cNvPr>
          <p:cNvSpPr txBox="1">
            <a:spLocks/>
          </p:cNvSpPr>
          <p:nvPr/>
        </p:nvSpPr>
        <p:spPr>
          <a:xfrm>
            <a:off x="614106" y="2557247"/>
            <a:ext cx="10734791"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Pre-processing </a:t>
            </a:r>
            <a:r>
              <a:rPr lang="en-US" sz="1600" dirty="0" err="1">
                <a:solidFill>
                  <a:schemeClr val="accent6"/>
                </a:solidFill>
              </a:rPr>
              <a:t>dei</a:t>
            </a:r>
            <a:r>
              <a:rPr lang="en-US" sz="1600" dirty="0">
                <a:solidFill>
                  <a:schemeClr val="accent6"/>
                </a:solidFill>
              </a:rPr>
              <a:t> </a:t>
            </a:r>
            <a:r>
              <a:rPr lang="en-US" sz="1600" dirty="0" err="1">
                <a:solidFill>
                  <a:schemeClr val="accent6"/>
                </a:solidFill>
              </a:rPr>
              <a:t>dati</a:t>
            </a:r>
            <a:endParaRPr lang="it-IT" sz="1600" dirty="0">
              <a:solidFill>
                <a:schemeClr val="accent6"/>
              </a:solidFill>
            </a:endParaRPr>
          </a:p>
        </p:txBody>
      </p:sp>
      <p:sp>
        <p:nvSpPr>
          <p:cNvPr id="5" name="Segnaposto testo 41">
            <a:extLst>
              <a:ext uri="{FF2B5EF4-FFF2-40B4-BE49-F238E27FC236}">
                <a16:creationId xmlns:a16="http://schemas.microsoft.com/office/drawing/2014/main" id="{8AA27518-B05E-4408-2BC3-2A0122C414FE}"/>
              </a:ext>
            </a:extLst>
          </p:cNvPr>
          <p:cNvSpPr txBox="1">
            <a:spLocks/>
          </p:cNvSpPr>
          <p:nvPr/>
        </p:nvSpPr>
        <p:spPr>
          <a:xfrm>
            <a:off x="614107" y="1008789"/>
            <a:ext cx="10963786" cy="137360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2000" b="0" cap="none" spc="0" dirty="0">
                <a:solidFill>
                  <a:schemeClr val="bg1"/>
                </a:solidFill>
              </a:rPr>
              <a:t>Velvet è uno dei software più utilizzati per l’assemblaggio delle </a:t>
            </a:r>
            <a:r>
              <a:rPr lang="it-IT" sz="2000" b="0" cap="none" spc="0" dirty="0" err="1">
                <a:solidFill>
                  <a:schemeClr val="bg1"/>
                </a:solidFill>
              </a:rPr>
              <a:t>reads</a:t>
            </a:r>
            <a:r>
              <a:rPr lang="it-IT" sz="2000" b="0" cap="none" spc="0" dirty="0">
                <a:solidFill>
                  <a:schemeClr val="bg1"/>
                </a:solidFill>
              </a:rPr>
              <a:t>. Come </a:t>
            </a:r>
            <a:r>
              <a:rPr lang="it-IT" sz="2000" b="0" cap="none" spc="0" dirty="0" err="1">
                <a:solidFill>
                  <a:schemeClr val="bg1"/>
                </a:solidFill>
              </a:rPr>
              <a:t>SPAdes</a:t>
            </a:r>
            <a:r>
              <a:rPr lang="it-IT" sz="2000" b="0" cap="none" spc="0" dirty="0">
                <a:solidFill>
                  <a:schemeClr val="bg1"/>
                </a:solidFill>
              </a:rPr>
              <a:t>, Velvet utilizza i grafi De </a:t>
            </a:r>
            <a:r>
              <a:rPr lang="it-IT" sz="2000" b="0" cap="none" spc="0" dirty="0" err="1">
                <a:solidFill>
                  <a:schemeClr val="bg1"/>
                </a:solidFill>
              </a:rPr>
              <a:t>Bruijn</a:t>
            </a:r>
            <a:r>
              <a:rPr lang="it-IT" sz="2000" b="0" cap="none" spc="0" dirty="0">
                <a:solidFill>
                  <a:schemeClr val="bg1"/>
                </a:solidFill>
              </a:rPr>
              <a:t>, ma non i DBG multidimensionali: per ottenere un risultato ottimale è necessario eseguire Velvet diverse volte, per poi valutare per quale valore di k sono stati ottenuti i risultati migliori. </a:t>
            </a:r>
          </a:p>
        </p:txBody>
      </p:sp>
      <p:sp>
        <p:nvSpPr>
          <p:cNvPr id="7" name="Segnaposto testo 44">
            <a:extLst>
              <a:ext uri="{FF2B5EF4-FFF2-40B4-BE49-F238E27FC236}">
                <a16:creationId xmlns:a16="http://schemas.microsoft.com/office/drawing/2014/main" id="{AF4040BC-1394-3F04-EAA0-7413BD863056}"/>
              </a:ext>
            </a:extLst>
          </p:cNvPr>
          <p:cNvSpPr txBox="1">
            <a:spLocks/>
          </p:cNvSpPr>
          <p:nvPr/>
        </p:nvSpPr>
        <p:spPr>
          <a:xfrm>
            <a:off x="652009" y="4850293"/>
            <a:ext cx="4186691" cy="173302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1. </a:t>
            </a:r>
            <a:r>
              <a:rPr lang="it-IT" sz="1800" dirty="0" err="1"/>
              <a:t>velveth</a:t>
            </a:r>
            <a:r>
              <a:rPr lang="it-IT" sz="1800" dirty="0"/>
              <a:t>: </a:t>
            </a:r>
            <a:r>
              <a:rPr lang="it-IT" sz="1800" b="0" spc="0" dirty="0">
                <a:solidFill>
                  <a:schemeClr val="bg1"/>
                </a:solidFill>
                <a:latin typeface="+mj-lt"/>
                <a:ea typeface="Calibri Light" panose="020F0302020204030204" pitchFamily="34" charset="0"/>
                <a:cs typeface="Calibri Light" panose="020F0302020204030204" pitchFamily="34" charset="0"/>
              </a:rPr>
              <a:t> permette la divisione dei dati nei k-</a:t>
            </a:r>
            <a:r>
              <a:rPr lang="it-IT" sz="1800" b="0" spc="0" dirty="0" err="1">
                <a:solidFill>
                  <a:schemeClr val="bg1"/>
                </a:solidFill>
                <a:latin typeface="+mj-lt"/>
                <a:ea typeface="Calibri Light" panose="020F0302020204030204" pitchFamily="34" charset="0"/>
                <a:cs typeface="Calibri Light" panose="020F0302020204030204" pitchFamily="34" charset="0"/>
              </a:rPr>
              <a:t>mer</a:t>
            </a:r>
            <a:r>
              <a:rPr lang="it-IT" sz="1800" b="0" spc="0" dirty="0">
                <a:solidFill>
                  <a:schemeClr val="bg1"/>
                </a:solidFill>
                <a:latin typeface="+mj-lt"/>
                <a:ea typeface="Calibri Light" panose="020F0302020204030204" pitchFamily="34" charset="0"/>
                <a:cs typeface="Calibri Light" panose="020F0302020204030204" pitchFamily="34" charset="0"/>
              </a:rPr>
              <a:t> della lunghezza scelta.</a:t>
            </a:r>
            <a:endParaRPr lang="it-IT" dirty="0"/>
          </a:p>
        </p:txBody>
      </p:sp>
      <p:sp>
        <p:nvSpPr>
          <p:cNvPr id="10" name="Segnaposto testo 41">
            <a:extLst>
              <a:ext uri="{FF2B5EF4-FFF2-40B4-BE49-F238E27FC236}">
                <a16:creationId xmlns:a16="http://schemas.microsoft.com/office/drawing/2014/main" id="{1CCD7D41-1803-0A50-165E-5B82D8CF118F}"/>
              </a:ext>
            </a:extLst>
          </p:cNvPr>
          <p:cNvSpPr txBox="1">
            <a:spLocks/>
          </p:cNvSpPr>
          <p:nvPr/>
        </p:nvSpPr>
        <p:spPr>
          <a:xfrm>
            <a:off x="652009" y="4351376"/>
            <a:ext cx="10963786" cy="300861"/>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Velvet utilizza due moduli principali per effettuare l’assemblaggio:</a:t>
            </a:r>
          </a:p>
        </p:txBody>
      </p:sp>
      <p:sp>
        <p:nvSpPr>
          <p:cNvPr id="11" name="Segnaposto testo 40">
            <a:extLst>
              <a:ext uri="{FF2B5EF4-FFF2-40B4-BE49-F238E27FC236}">
                <a16:creationId xmlns:a16="http://schemas.microsoft.com/office/drawing/2014/main" id="{B6F0391A-9D1D-47DA-7C1B-8DB7DDA1F509}"/>
              </a:ext>
            </a:extLst>
          </p:cNvPr>
          <p:cNvSpPr txBox="1">
            <a:spLocks/>
          </p:cNvSpPr>
          <p:nvPr/>
        </p:nvSpPr>
        <p:spPr>
          <a:xfrm>
            <a:off x="614107" y="3965772"/>
            <a:ext cx="10734791"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ESECUZIONE </a:t>
            </a:r>
            <a:endParaRPr lang="it-IT" sz="1600" dirty="0">
              <a:solidFill>
                <a:schemeClr val="accent6"/>
              </a:solidFill>
            </a:endParaRPr>
          </a:p>
        </p:txBody>
      </p:sp>
      <p:sp>
        <p:nvSpPr>
          <p:cNvPr id="12" name="Segnaposto testo 44">
            <a:extLst>
              <a:ext uri="{FF2B5EF4-FFF2-40B4-BE49-F238E27FC236}">
                <a16:creationId xmlns:a16="http://schemas.microsoft.com/office/drawing/2014/main" id="{A39B79CB-D76F-095C-7192-B54E65084096}"/>
              </a:ext>
            </a:extLst>
          </p:cNvPr>
          <p:cNvSpPr txBox="1">
            <a:spLocks/>
          </p:cNvSpPr>
          <p:nvPr/>
        </p:nvSpPr>
        <p:spPr>
          <a:xfrm>
            <a:off x="5694107" y="4850293"/>
            <a:ext cx="5435600" cy="173302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2. </a:t>
            </a:r>
            <a:r>
              <a:rPr lang="it-IT" sz="1800" dirty="0" err="1"/>
              <a:t>velvetg</a:t>
            </a:r>
            <a:r>
              <a:rPr lang="it-IT" sz="1800" dirty="0"/>
              <a:t>: </a:t>
            </a:r>
            <a:r>
              <a:rPr lang="it-IT" sz="1800" b="0" spc="0" dirty="0">
                <a:solidFill>
                  <a:schemeClr val="bg1"/>
                </a:solidFill>
                <a:latin typeface="+mj-lt"/>
                <a:ea typeface="Calibri Light" panose="020F0302020204030204" pitchFamily="34" charset="0"/>
                <a:cs typeface="Calibri Light" panose="020F0302020204030204" pitchFamily="34" charset="0"/>
              </a:rPr>
              <a:t> prendendo in input i dati prodotti da </a:t>
            </a:r>
            <a:r>
              <a:rPr lang="it-IT" sz="1800" b="0" spc="0" dirty="0" err="1">
                <a:solidFill>
                  <a:schemeClr val="bg1"/>
                </a:solidFill>
                <a:latin typeface="+mj-lt"/>
                <a:ea typeface="Calibri Light" panose="020F0302020204030204" pitchFamily="34" charset="0"/>
                <a:cs typeface="Calibri Light" panose="020F0302020204030204" pitchFamily="34" charset="0"/>
              </a:rPr>
              <a:t>velveth</a:t>
            </a:r>
            <a:r>
              <a:rPr lang="it-IT" sz="1800" b="0" spc="0" dirty="0">
                <a:solidFill>
                  <a:schemeClr val="bg1"/>
                </a:solidFill>
                <a:latin typeface="+mj-lt"/>
                <a:ea typeface="Calibri Light" panose="020F0302020204030204" pitchFamily="34" charset="0"/>
                <a:cs typeface="Calibri Light" panose="020F0302020204030204" pitchFamily="34" charset="0"/>
              </a:rPr>
              <a:t>, si occupa dell’assemblaggio dei k-</a:t>
            </a:r>
            <a:r>
              <a:rPr lang="it-IT" sz="1800" b="0" spc="0" dirty="0" err="1">
                <a:solidFill>
                  <a:schemeClr val="bg1"/>
                </a:solidFill>
                <a:latin typeface="+mj-lt"/>
                <a:ea typeface="Calibri Light" panose="020F0302020204030204" pitchFamily="34" charset="0"/>
                <a:cs typeface="Calibri Light" panose="020F0302020204030204" pitchFamily="34" charset="0"/>
              </a:rPr>
              <a:t>mer</a:t>
            </a:r>
            <a:r>
              <a:rPr lang="it-IT" sz="1800" b="0" spc="0" dirty="0">
                <a:solidFill>
                  <a:schemeClr val="bg1"/>
                </a:solidFill>
                <a:latin typeface="+mj-lt"/>
                <a:ea typeface="Calibri Light" panose="020F0302020204030204" pitchFamily="34" charset="0"/>
                <a:cs typeface="Calibri Light" panose="020F0302020204030204" pitchFamily="34" charset="0"/>
              </a:rPr>
              <a:t> in </a:t>
            </a:r>
            <a:r>
              <a:rPr lang="it-IT" sz="1800" b="0" spc="0" dirty="0" err="1">
                <a:solidFill>
                  <a:schemeClr val="bg1"/>
                </a:solidFill>
                <a:latin typeface="+mj-lt"/>
                <a:ea typeface="Calibri Light" panose="020F0302020204030204" pitchFamily="34" charset="0"/>
                <a:cs typeface="Calibri Light" panose="020F0302020204030204" pitchFamily="34" charset="0"/>
              </a:rPr>
              <a:t>contigs</a:t>
            </a:r>
            <a:r>
              <a:rPr lang="it-IT" sz="1800" b="0" spc="0" dirty="0">
                <a:solidFill>
                  <a:schemeClr val="bg1"/>
                </a:solidFill>
                <a:latin typeface="+mj-lt"/>
                <a:ea typeface="Calibri Light" panose="020F0302020204030204" pitchFamily="34" charset="0"/>
                <a:cs typeface="Calibri Light" panose="020F0302020204030204" pitchFamily="34" charset="0"/>
              </a:rPr>
              <a:t>.</a:t>
            </a:r>
            <a:endParaRPr lang="it-IT" dirty="0"/>
          </a:p>
        </p:txBody>
      </p:sp>
      <p:sp>
        <p:nvSpPr>
          <p:cNvPr id="2" name="Segnaposto testo 41">
            <a:extLst>
              <a:ext uri="{FF2B5EF4-FFF2-40B4-BE49-F238E27FC236}">
                <a16:creationId xmlns:a16="http://schemas.microsoft.com/office/drawing/2014/main" id="{89DB9524-CA0C-81A7-6533-A704DFF5B6A5}"/>
              </a:ext>
            </a:extLst>
          </p:cNvPr>
          <p:cNvSpPr txBox="1">
            <a:spLocks/>
          </p:cNvSpPr>
          <p:nvPr/>
        </p:nvSpPr>
        <p:spPr>
          <a:xfrm>
            <a:off x="614106" y="5902948"/>
            <a:ext cx="10963786" cy="300861"/>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va scelta a priori la dimensione dei k-</a:t>
            </a:r>
            <a:r>
              <a:rPr lang="it-IT" sz="1400" b="0" cap="none" spc="0" dirty="0" err="1">
                <a:solidFill>
                  <a:schemeClr val="bg1"/>
                </a:solidFill>
              </a:rPr>
              <a:t>mer</a:t>
            </a:r>
            <a:r>
              <a:rPr lang="it-IT" sz="1400" b="0" cap="none" spc="0" dirty="0">
                <a:solidFill>
                  <a:schemeClr val="bg1"/>
                </a:solidFill>
              </a:rPr>
              <a:t>, Velvet è stato eseguito con valori di k pari a 21 e 31 (dimensione massima consentita). </a:t>
            </a:r>
          </a:p>
        </p:txBody>
      </p:sp>
    </p:spTree>
    <p:extLst>
      <p:ext uri="{BB962C8B-B14F-4D97-AF65-F5344CB8AC3E}">
        <p14:creationId xmlns:p14="http://schemas.microsoft.com/office/powerpoint/2010/main" val="146028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AAD10-9A14-46BA-8F23-0DAFAC4AEB1B}"/>
            </a:ext>
          </a:extLst>
        </p:cNvPr>
        <p:cNvGrpSpPr/>
        <p:nvPr/>
      </p:nvGrpSpPr>
      <p:grpSpPr>
        <a:xfrm>
          <a:off x="0" y="0"/>
          <a:ext cx="0" cy="0"/>
          <a:chOff x="0" y="0"/>
          <a:chExt cx="0" cy="0"/>
        </a:xfrm>
      </p:grpSpPr>
      <p:sp>
        <p:nvSpPr>
          <p:cNvPr id="34" name="Titolo 33">
            <a:extLst>
              <a:ext uri="{FF2B5EF4-FFF2-40B4-BE49-F238E27FC236}">
                <a16:creationId xmlns:a16="http://schemas.microsoft.com/office/drawing/2014/main" id="{C46296E5-1619-ACC6-E011-4D70A14BA04A}"/>
              </a:ext>
            </a:extLst>
          </p:cNvPr>
          <p:cNvSpPr>
            <a:spLocks noGrp="1"/>
          </p:cNvSpPr>
          <p:nvPr>
            <p:ph type="title"/>
          </p:nvPr>
        </p:nvSpPr>
        <p:spPr>
          <a:xfrm>
            <a:off x="691360" y="760406"/>
            <a:ext cx="6590075" cy="579245"/>
          </a:xfrm>
        </p:spPr>
        <p:txBody>
          <a:bodyPr rtlCol="0"/>
          <a:lstStyle>
            <a:defPPr>
              <a:defRPr lang="it-IT"/>
            </a:defPPr>
          </a:lstStyle>
          <a:p>
            <a:pPr rtl="0"/>
            <a:r>
              <a:rPr lang="it-IT" dirty="0"/>
              <a:t>Analisi delle prestazioni</a:t>
            </a:r>
          </a:p>
        </p:txBody>
      </p:sp>
      <p:sp>
        <p:nvSpPr>
          <p:cNvPr id="4" name="Segnaposto testo 41">
            <a:extLst>
              <a:ext uri="{FF2B5EF4-FFF2-40B4-BE49-F238E27FC236}">
                <a16:creationId xmlns:a16="http://schemas.microsoft.com/office/drawing/2014/main" id="{408B43E8-6492-6476-55C9-2AC931FD1C04}"/>
              </a:ext>
            </a:extLst>
          </p:cNvPr>
          <p:cNvSpPr txBox="1">
            <a:spLocks/>
          </p:cNvSpPr>
          <p:nvPr/>
        </p:nvSpPr>
        <p:spPr>
          <a:xfrm>
            <a:off x="691360" y="1339651"/>
            <a:ext cx="5658640" cy="4997649"/>
          </a:xfrm>
          <a:prstGeom prst="rect">
            <a:avLst/>
          </a:prstGeom>
        </p:spPr>
        <p:txBody>
          <a:bodyPr rtlCol="0"/>
          <a:lstStyle>
            <a:defPPr>
              <a:defRPr lang="it-IT"/>
            </a:defPPr>
            <a:lvl1pPr marL="0" indent="0" algn="ctr"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lnSpc>
                <a:spcPct val="100000"/>
              </a:lnSpc>
            </a:pPr>
            <a:r>
              <a:rPr lang="it-IT" dirty="0">
                <a:latin typeface="+mj-lt"/>
              </a:rPr>
              <a:t>Per l’analisi delle prestazioni ottenute dai due diversi software di assemblaggio, è stato utilizzato BUSCO: esso valuta la qualità dell’assemblaggio utilizzando degli specifici geni, detti </a:t>
            </a:r>
            <a:r>
              <a:rPr lang="it-IT" dirty="0" err="1">
                <a:latin typeface="+mj-lt"/>
              </a:rPr>
              <a:t>ortologhi</a:t>
            </a:r>
            <a:r>
              <a:rPr lang="it-IT" dirty="0">
                <a:latin typeface="+mj-lt"/>
              </a:rPr>
              <a:t>, che sono geni che si trovano in singola copia nella maggior parte delle specie.</a:t>
            </a:r>
          </a:p>
          <a:p>
            <a:pPr algn="l">
              <a:lnSpc>
                <a:spcPct val="100000"/>
              </a:lnSpc>
            </a:pPr>
            <a:endParaRPr lang="it-IT" dirty="0">
              <a:latin typeface="+mj-lt"/>
            </a:endParaRPr>
          </a:p>
          <a:p>
            <a:pPr algn="l">
              <a:lnSpc>
                <a:spcPct val="100000"/>
              </a:lnSpc>
            </a:pPr>
            <a:r>
              <a:rPr lang="it-IT" dirty="0">
                <a:latin typeface="+mj-lt"/>
              </a:rPr>
              <a:t>L’analisi BUSCO mostra risultati molto simili per </a:t>
            </a:r>
            <a:r>
              <a:rPr lang="it-IT" dirty="0" err="1">
                <a:latin typeface="+mj-lt"/>
              </a:rPr>
              <a:t>SPAdes</a:t>
            </a:r>
            <a:r>
              <a:rPr lang="it-IT" dirty="0">
                <a:latin typeface="+mj-lt"/>
              </a:rPr>
              <a:t>, Velvet_21 e Velvet_31 in termini di completezza totale (99.1%) e BUSCO completi (115 su 116), con il 100% dei marker presenti come copia singola e senza segnalare</a:t>
            </a:r>
          </a:p>
          <a:p>
            <a:pPr algn="l">
              <a:lnSpc>
                <a:spcPct val="100000"/>
              </a:lnSpc>
            </a:pPr>
            <a:r>
              <a:rPr lang="it-IT" dirty="0">
                <a:latin typeface="+mj-lt"/>
              </a:rPr>
              <a:t>copie multiple o frammentazioni. La percentuale di BUSCO mancanti è altrettanto bassa, pari a 0.9% in tutti e tre gli assemblaggi.</a:t>
            </a:r>
          </a:p>
          <a:p>
            <a:pPr algn="l">
              <a:lnSpc>
                <a:spcPct val="100000"/>
              </a:lnSpc>
            </a:pPr>
            <a:endParaRPr lang="it-IT" dirty="0">
              <a:latin typeface="+mj-lt"/>
            </a:endParaRPr>
          </a:p>
          <a:p>
            <a:pPr algn="l">
              <a:lnSpc>
                <a:spcPct val="100000"/>
              </a:lnSpc>
            </a:pPr>
            <a:r>
              <a:rPr lang="it-IT" dirty="0">
                <a:latin typeface="+mj-lt"/>
              </a:rPr>
              <a:t>Le principale differenza tra gli assemblaggi risiede nella frammentazione dell’assemblaggio: </a:t>
            </a:r>
            <a:r>
              <a:rPr lang="it-IT" dirty="0" err="1">
                <a:latin typeface="+mj-lt"/>
              </a:rPr>
              <a:t>SPAdes</a:t>
            </a:r>
            <a:r>
              <a:rPr lang="it-IT" dirty="0">
                <a:latin typeface="+mj-lt"/>
              </a:rPr>
              <a:t> ha prodotto un numero significativamente inferiore di </a:t>
            </a:r>
            <a:r>
              <a:rPr lang="it-IT" dirty="0" err="1">
                <a:latin typeface="+mj-lt"/>
              </a:rPr>
              <a:t>contigs</a:t>
            </a:r>
            <a:r>
              <a:rPr lang="it-IT" dirty="0">
                <a:latin typeface="+mj-lt"/>
              </a:rPr>
              <a:t> e scaffolds</a:t>
            </a:r>
          </a:p>
          <a:p>
            <a:pPr algn="l">
              <a:lnSpc>
                <a:spcPct val="100000"/>
              </a:lnSpc>
            </a:pPr>
            <a:r>
              <a:rPr lang="it-IT" dirty="0">
                <a:latin typeface="+mj-lt"/>
              </a:rPr>
              <a:t>rispetto alle iterazioni di Velvet. Inoltre, la lunghezza totale degli assemblaggi ottenuti con Velvet è leggermente inferiore a quella di </a:t>
            </a:r>
            <a:r>
              <a:rPr lang="it-IT" dirty="0" err="1">
                <a:latin typeface="+mj-lt"/>
              </a:rPr>
              <a:t>SPAdes</a:t>
            </a:r>
            <a:r>
              <a:rPr lang="it-IT" dirty="0">
                <a:latin typeface="+mj-lt"/>
              </a:rPr>
              <a:t>, confermando che Velvet ha generato</a:t>
            </a:r>
          </a:p>
          <a:p>
            <a:pPr algn="l">
              <a:lnSpc>
                <a:spcPct val="100000"/>
              </a:lnSpc>
            </a:pPr>
            <a:r>
              <a:rPr lang="it-IT" dirty="0" err="1">
                <a:latin typeface="+mj-lt"/>
              </a:rPr>
              <a:t>contigs</a:t>
            </a:r>
            <a:r>
              <a:rPr lang="it-IT" dirty="0">
                <a:latin typeface="+mj-lt"/>
              </a:rPr>
              <a:t> mediamente più corti.</a:t>
            </a:r>
          </a:p>
        </p:txBody>
      </p:sp>
      <p:pic>
        <p:nvPicPr>
          <p:cNvPr id="5" name="Immagine 4" descr="Immagine che contiene testo, schermata, numero, Carattere&#10;&#10;Il contenuto generato dall'IA potrebbe non essere corretto.">
            <a:extLst>
              <a:ext uri="{FF2B5EF4-FFF2-40B4-BE49-F238E27FC236}">
                <a16:creationId xmlns:a16="http://schemas.microsoft.com/office/drawing/2014/main" id="{46560A44-E7EA-775E-200C-0FD05F7CCEE1}"/>
              </a:ext>
            </a:extLst>
          </p:cNvPr>
          <p:cNvPicPr>
            <a:picLocks noChangeAspect="1"/>
          </p:cNvPicPr>
          <p:nvPr/>
        </p:nvPicPr>
        <p:blipFill>
          <a:blip r:embed="rId3"/>
          <a:stretch>
            <a:fillRect/>
          </a:stretch>
        </p:blipFill>
        <p:spPr>
          <a:xfrm>
            <a:off x="6350000" y="1660186"/>
            <a:ext cx="5658640" cy="3858163"/>
          </a:xfrm>
          <a:prstGeom prst="rect">
            <a:avLst/>
          </a:prstGeom>
        </p:spPr>
      </p:pic>
    </p:spTree>
    <p:extLst>
      <p:ext uri="{BB962C8B-B14F-4D97-AF65-F5344CB8AC3E}">
        <p14:creationId xmlns:p14="http://schemas.microsoft.com/office/powerpoint/2010/main" val="31543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A58E-D168-95B9-4D1A-0D2ABC465E65}"/>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DF6DA03-2EED-242F-9D82-1D6943BEA32B}"/>
              </a:ext>
            </a:extLst>
          </p:cNvPr>
          <p:cNvSpPr>
            <a:spLocks noGrp="1"/>
          </p:cNvSpPr>
          <p:nvPr>
            <p:ph type="title"/>
          </p:nvPr>
        </p:nvSpPr>
        <p:spPr>
          <a:xfrm>
            <a:off x="4187068" y="695093"/>
            <a:ext cx="7319423" cy="667498"/>
          </a:xfrm>
        </p:spPr>
        <p:txBody>
          <a:bodyPr rtlCol="0"/>
          <a:lstStyle>
            <a:defPPr>
              <a:defRPr lang="it-IT"/>
            </a:defPPr>
          </a:lstStyle>
          <a:p>
            <a:pPr rtl="0"/>
            <a:r>
              <a:rPr lang="it-IT" dirty="0"/>
              <a:t>CONCLUSIONI</a:t>
            </a:r>
          </a:p>
        </p:txBody>
      </p:sp>
      <p:sp>
        <p:nvSpPr>
          <p:cNvPr id="42" name="Segnaposto testo 41">
            <a:extLst>
              <a:ext uri="{FF2B5EF4-FFF2-40B4-BE49-F238E27FC236}">
                <a16:creationId xmlns:a16="http://schemas.microsoft.com/office/drawing/2014/main" id="{72E5E192-D18E-B253-A6A4-5599DA206D29}"/>
              </a:ext>
            </a:extLst>
          </p:cNvPr>
          <p:cNvSpPr>
            <a:spLocks noGrp="1"/>
          </p:cNvSpPr>
          <p:nvPr>
            <p:ph type="body" sz="quarter" idx="15"/>
          </p:nvPr>
        </p:nvSpPr>
        <p:spPr>
          <a:xfrm>
            <a:off x="4187068" y="1599507"/>
            <a:ext cx="7623932" cy="3924993"/>
          </a:xfrm>
        </p:spPr>
        <p:txBody>
          <a:bodyPr rtlCol="0"/>
          <a:lstStyle>
            <a:defPPr>
              <a:defRPr lang="it-IT"/>
            </a:defPPr>
          </a:lstStyle>
          <a:p>
            <a:pPr rtl="0">
              <a:lnSpc>
                <a:spcPct val="100000"/>
              </a:lnSpc>
            </a:pPr>
            <a:r>
              <a:rPr lang="it-IT" sz="1800" dirty="0">
                <a:latin typeface="+mj-lt"/>
              </a:rPr>
              <a:t>Dall’analisi dei risultati ottenuti, è possibile affermare che </a:t>
            </a:r>
            <a:r>
              <a:rPr lang="it-IT" sz="1800" dirty="0" err="1">
                <a:latin typeface="+mj-lt"/>
              </a:rPr>
              <a:t>SPAdes</a:t>
            </a:r>
            <a:r>
              <a:rPr lang="it-IT" sz="1800" dirty="0">
                <a:latin typeface="+mj-lt"/>
              </a:rPr>
              <a:t> riesca a produrre un assemblaggio di ottima qualità, sia a livello di completezza, raggiungendo il 99.1%, sia in termini di frammentazione, andando a generare un numero di </a:t>
            </a:r>
            <a:r>
              <a:rPr lang="it-IT" sz="1800" dirty="0" err="1">
                <a:latin typeface="+mj-lt"/>
              </a:rPr>
              <a:t>contigs</a:t>
            </a:r>
            <a:r>
              <a:rPr lang="it-IT" sz="1800" dirty="0">
                <a:latin typeface="+mj-lt"/>
              </a:rPr>
              <a:t> e scaffolds di gran lunga minore rispetto a Velvet. Quest’ultimo fattore risulta particolarmente rilevante, perché un assemblaggio più coerente e meno disperso facilita l’interpretazione biologica dei risultati.</a:t>
            </a:r>
          </a:p>
          <a:p>
            <a:pPr rtl="0">
              <a:lnSpc>
                <a:spcPct val="100000"/>
              </a:lnSpc>
            </a:pPr>
            <a:r>
              <a:rPr lang="it-IT" sz="1800" dirty="0">
                <a:latin typeface="+mj-lt"/>
              </a:rPr>
              <a:t>Tuttavia, non possiamo trascurare la differenza tra i costi computazionali dei due algoritmi: </a:t>
            </a:r>
            <a:r>
              <a:rPr lang="it-IT" sz="1800" dirty="0" err="1">
                <a:latin typeface="+mj-lt"/>
              </a:rPr>
              <a:t>SPAdes</a:t>
            </a:r>
            <a:r>
              <a:rPr lang="it-IT" sz="1800" dirty="0">
                <a:latin typeface="+mj-lt"/>
              </a:rPr>
              <a:t> tende a richiedere risorse di memoria e tempo di esecuzione superiori rispetto a Velvet, il che potrebbe rappresentare un problema nell’analisi di dataset particolarmente grandi o complessi.</a:t>
            </a:r>
          </a:p>
        </p:txBody>
      </p:sp>
    </p:spTree>
    <p:extLst>
      <p:ext uri="{BB962C8B-B14F-4D97-AF65-F5344CB8AC3E}">
        <p14:creationId xmlns:p14="http://schemas.microsoft.com/office/powerpoint/2010/main" val="920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olo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rtlCol="0"/>
          <a:lstStyle>
            <a:defPPr>
              <a:defRPr lang="it-IT"/>
            </a:defPPr>
          </a:lstStyle>
          <a:p>
            <a:pPr rtl="0"/>
            <a:r>
              <a:rPr lang="it-IT" dirty="0"/>
              <a:t>Grazie </a:t>
            </a:r>
          </a:p>
        </p:txBody>
      </p:sp>
      <p:sp>
        <p:nvSpPr>
          <p:cNvPr id="9" name="Segnaposto testo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rtlCol="0">
            <a:normAutofit/>
          </a:bodyPr>
          <a:lstStyle>
            <a:defPPr>
              <a:defRPr lang="it-IT"/>
            </a:defPPr>
          </a:lstStyle>
          <a:p>
            <a:pPr rtl="0"/>
            <a:r>
              <a:rPr lang="it-IT" dirty="0"/>
              <a:t>Simone D’Assisi​</a:t>
            </a:r>
          </a:p>
        </p:txBody>
      </p:sp>
    </p:spTree>
    <p:extLst>
      <p:ext uri="{BB962C8B-B14F-4D97-AF65-F5344CB8AC3E}">
        <p14:creationId xmlns:p14="http://schemas.microsoft.com/office/powerpoint/2010/main" val="28069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59E2A-3BF4-8302-8670-0E443FAAEA9B}"/>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F0D2793E-170D-9B7F-B306-0607DC83280B}"/>
              </a:ext>
            </a:extLst>
          </p:cNvPr>
          <p:cNvSpPr>
            <a:spLocks noGrp="1"/>
          </p:cNvSpPr>
          <p:nvPr>
            <p:ph type="title"/>
          </p:nvPr>
        </p:nvSpPr>
        <p:spPr>
          <a:xfrm>
            <a:off x="2850776" y="653782"/>
            <a:ext cx="4919354" cy="667498"/>
          </a:xfrm>
        </p:spPr>
        <p:txBody>
          <a:bodyPr rtlCol="0"/>
          <a:lstStyle>
            <a:defPPr>
              <a:defRPr lang="it-IT"/>
            </a:defPPr>
          </a:lstStyle>
          <a:p>
            <a:pPr rtl="0"/>
            <a:r>
              <a:rPr lang="it-IT" dirty="0" err="1"/>
              <a:t>SPAdes</a:t>
            </a:r>
            <a:endParaRPr lang="it-IT" dirty="0"/>
          </a:p>
        </p:txBody>
      </p:sp>
      <p:sp>
        <p:nvSpPr>
          <p:cNvPr id="42" name="Segnaposto testo 41">
            <a:extLst>
              <a:ext uri="{FF2B5EF4-FFF2-40B4-BE49-F238E27FC236}">
                <a16:creationId xmlns:a16="http://schemas.microsoft.com/office/drawing/2014/main" id="{5AB0FD3C-2EC1-BB35-4E6D-B8E0220FE5E0}"/>
              </a:ext>
            </a:extLst>
          </p:cNvPr>
          <p:cNvSpPr>
            <a:spLocks noGrp="1"/>
          </p:cNvSpPr>
          <p:nvPr>
            <p:ph type="body" sz="quarter" idx="15"/>
          </p:nvPr>
        </p:nvSpPr>
        <p:spPr>
          <a:xfrm>
            <a:off x="2850776" y="1321281"/>
            <a:ext cx="8821271" cy="1072296"/>
          </a:xfrm>
        </p:spPr>
        <p:txBody>
          <a:bodyPr rtlCol="0"/>
          <a:lstStyle>
            <a:defPPr>
              <a:defRPr lang="it-IT"/>
            </a:defPPr>
          </a:lstStyle>
          <a:p>
            <a:pPr rtl="0">
              <a:lnSpc>
                <a:spcPct val="100000"/>
              </a:lnSpc>
            </a:pPr>
            <a:r>
              <a:rPr lang="it-IT" sz="2000" dirty="0" err="1"/>
              <a:t>SPAdes</a:t>
            </a:r>
            <a:r>
              <a:rPr lang="it-IT" sz="2000" dirty="0"/>
              <a:t> (St. Petersburg </a:t>
            </a:r>
            <a:r>
              <a:rPr lang="it-IT" sz="2000" dirty="0" err="1"/>
              <a:t>genome</a:t>
            </a:r>
            <a:r>
              <a:rPr lang="it-IT" sz="2000" dirty="0"/>
              <a:t> Assembler) è un assemblatore genomico, cioè mira a costruire sequenze (</a:t>
            </a:r>
            <a:r>
              <a:rPr lang="it-IT" sz="2000" dirty="0" err="1"/>
              <a:t>contigs</a:t>
            </a:r>
            <a:r>
              <a:rPr lang="it-IT" sz="2000" dirty="0"/>
              <a:t>) continue e accurate a partire dalle brevi </a:t>
            </a:r>
            <a:r>
              <a:rPr lang="it-IT" sz="2000" dirty="0" err="1"/>
              <a:t>read</a:t>
            </a:r>
            <a:r>
              <a:rPr lang="it-IT" sz="2000" dirty="0"/>
              <a:t> ottenute attraverso le tecnologie di sequenziamento Illumina o </a:t>
            </a:r>
            <a:r>
              <a:rPr lang="it-IT" sz="2000" dirty="0" err="1"/>
              <a:t>IonTorrent</a:t>
            </a:r>
            <a:r>
              <a:rPr lang="it-IT" sz="2000" dirty="0"/>
              <a:t>. </a:t>
            </a:r>
          </a:p>
        </p:txBody>
      </p:sp>
    </p:spTree>
    <p:extLst>
      <p:ext uri="{BB962C8B-B14F-4D97-AF65-F5344CB8AC3E}">
        <p14:creationId xmlns:p14="http://schemas.microsoft.com/office/powerpoint/2010/main" val="100187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6BE68-A6EF-59A9-FF83-0CE76415CBAC}"/>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06B6034E-C67B-EE65-C01C-56F5773D6525}"/>
              </a:ext>
            </a:extLst>
          </p:cNvPr>
          <p:cNvSpPr>
            <a:spLocks noGrp="1"/>
          </p:cNvSpPr>
          <p:nvPr>
            <p:ph type="title"/>
          </p:nvPr>
        </p:nvSpPr>
        <p:spPr>
          <a:xfrm>
            <a:off x="2850776" y="653782"/>
            <a:ext cx="4919354" cy="667498"/>
          </a:xfrm>
        </p:spPr>
        <p:txBody>
          <a:bodyPr rtlCol="0"/>
          <a:lstStyle>
            <a:defPPr>
              <a:defRPr lang="it-IT"/>
            </a:defPPr>
          </a:lstStyle>
          <a:p>
            <a:pPr rtl="0"/>
            <a:r>
              <a:rPr lang="it-IT" dirty="0" err="1"/>
              <a:t>SPAdes</a:t>
            </a:r>
            <a:endParaRPr lang="it-IT" dirty="0"/>
          </a:p>
        </p:txBody>
      </p:sp>
      <p:sp>
        <p:nvSpPr>
          <p:cNvPr id="42" name="Segnaposto testo 41">
            <a:extLst>
              <a:ext uri="{FF2B5EF4-FFF2-40B4-BE49-F238E27FC236}">
                <a16:creationId xmlns:a16="http://schemas.microsoft.com/office/drawing/2014/main" id="{E2C23A6E-D8AE-D0EE-4462-B630F0041315}"/>
              </a:ext>
            </a:extLst>
          </p:cNvPr>
          <p:cNvSpPr>
            <a:spLocks noGrp="1"/>
          </p:cNvSpPr>
          <p:nvPr>
            <p:ph type="body" sz="quarter" idx="15"/>
          </p:nvPr>
        </p:nvSpPr>
        <p:spPr>
          <a:xfrm>
            <a:off x="2850776" y="1321281"/>
            <a:ext cx="8821271" cy="1072296"/>
          </a:xfrm>
        </p:spPr>
        <p:txBody>
          <a:bodyPr rtlCol="0"/>
          <a:lstStyle>
            <a:defPPr>
              <a:defRPr lang="it-IT"/>
            </a:defPPr>
          </a:lstStyle>
          <a:p>
            <a:pPr rtl="0">
              <a:lnSpc>
                <a:spcPct val="100000"/>
              </a:lnSpc>
            </a:pPr>
            <a:r>
              <a:rPr lang="it-IT" sz="2000" dirty="0" err="1"/>
              <a:t>SPAdes</a:t>
            </a:r>
            <a:r>
              <a:rPr lang="it-IT" sz="2000" dirty="0"/>
              <a:t> (St. Petersburg </a:t>
            </a:r>
            <a:r>
              <a:rPr lang="it-IT" sz="2000" dirty="0" err="1"/>
              <a:t>genome</a:t>
            </a:r>
            <a:r>
              <a:rPr lang="it-IT" sz="2000" dirty="0"/>
              <a:t> Assembler) è un assemblatore genomico, cioè mira a costruire sequenze (</a:t>
            </a:r>
            <a:r>
              <a:rPr lang="it-IT" sz="2000" dirty="0" err="1"/>
              <a:t>contigs</a:t>
            </a:r>
            <a:r>
              <a:rPr lang="it-IT" sz="2000" dirty="0"/>
              <a:t>) continue e accurate a partire dalle brevi </a:t>
            </a:r>
            <a:r>
              <a:rPr lang="it-IT" sz="2000" dirty="0" err="1"/>
              <a:t>read</a:t>
            </a:r>
            <a:r>
              <a:rPr lang="it-IT" sz="2000" dirty="0"/>
              <a:t> ottenute attraverso le tecnologie di sequenziamento Illumina o </a:t>
            </a:r>
            <a:r>
              <a:rPr lang="it-IT" sz="2000" dirty="0" err="1"/>
              <a:t>IonTorrent</a:t>
            </a:r>
            <a:r>
              <a:rPr lang="it-IT" sz="2000" dirty="0"/>
              <a:t>. </a:t>
            </a:r>
          </a:p>
        </p:txBody>
      </p:sp>
      <p:sp>
        <p:nvSpPr>
          <p:cNvPr id="2" name="Segnaposto testo 41">
            <a:extLst>
              <a:ext uri="{FF2B5EF4-FFF2-40B4-BE49-F238E27FC236}">
                <a16:creationId xmlns:a16="http://schemas.microsoft.com/office/drawing/2014/main" id="{A6616BA0-4987-54C8-95BE-3891484F74B8}"/>
              </a:ext>
            </a:extLst>
          </p:cNvPr>
          <p:cNvSpPr txBox="1">
            <a:spLocks/>
          </p:cNvSpPr>
          <p:nvPr/>
        </p:nvSpPr>
        <p:spPr>
          <a:xfrm>
            <a:off x="2850776" y="2420472"/>
            <a:ext cx="8821271" cy="874058"/>
          </a:xfrm>
          <a:prstGeom prst="rect">
            <a:avLst/>
          </a:prstGeom>
        </p:spPr>
        <p:txBody>
          <a:bodyPr rtlCol="0"/>
          <a:lstStyle>
            <a:defPPr>
              <a:defRPr lang="it-IT"/>
            </a:defPPr>
            <a:lvl1pPr marL="0" indent="0" algn="l"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pPr>
            <a:r>
              <a:rPr lang="it-IT" sz="2000" dirty="0"/>
              <a:t>Mentre inizialmente era stato progettato per il solo assemblaggio di genomi batterici, con il tempo è stato adattato anche per altri tipi di assemblaggio:</a:t>
            </a:r>
          </a:p>
        </p:txBody>
      </p:sp>
      <p:sp>
        <p:nvSpPr>
          <p:cNvPr id="3" name="Segnaposto testo 44">
            <a:extLst>
              <a:ext uri="{FF2B5EF4-FFF2-40B4-BE49-F238E27FC236}">
                <a16:creationId xmlns:a16="http://schemas.microsoft.com/office/drawing/2014/main" id="{3EC62004-5A13-67D0-E087-0A680B6F66A1}"/>
              </a:ext>
            </a:extLst>
          </p:cNvPr>
          <p:cNvSpPr txBox="1">
            <a:spLocks/>
          </p:cNvSpPr>
          <p:nvPr/>
        </p:nvSpPr>
        <p:spPr>
          <a:xfrm>
            <a:off x="3267635" y="3254940"/>
            <a:ext cx="8498542" cy="44375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Genomi Batterici: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l’input è costituito da un insieme di letture ottenute da un singolo genoma batterico sequenziato con un’elevata profondità di copertura.</a:t>
            </a:r>
          </a:p>
          <a:p>
            <a:endParaRPr lang="it-IT" dirty="0"/>
          </a:p>
        </p:txBody>
      </p:sp>
      <p:sp>
        <p:nvSpPr>
          <p:cNvPr id="6" name="Segnaposto testo 44">
            <a:extLst>
              <a:ext uri="{FF2B5EF4-FFF2-40B4-BE49-F238E27FC236}">
                <a16:creationId xmlns:a16="http://schemas.microsoft.com/office/drawing/2014/main" id="{CEA9FA23-ED12-17D0-4D4A-06356B35A5FE}"/>
              </a:ext>
            </a:extLst>
          </p:cNvPr>
          <p:cNvSpPr txBox="1">
            <a:spLocks/>
          </p:cNvSpPr>
          <p:nvPr/>
        </p:nvSpPr>
        <p:spPr>
          <a:xfrm>
            <a:off x="3267635" y="3799357"/>
            <a:ext cx="8498542" cy="65928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Dataset Metagenomici: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 partire da dati di sequenziamento provenienti da una miscela di batteri provenienti da specie strettamente correlate in quantità diverse, si cerca di ricostruire un insieme di geni condivisi dalle specie considerate.</a:t>
            </a:r>
          </a:p>
          <a:p>
            <a:endParaRPr lang="it-IT" dirty="0"/>
          </a:p>
        </p:txBody>
      </p:sp>
      <p:sp>
        <p:nvSpPr>
          <p:cNvPr id="8" name="Segnaposto testo 44">
            <a:extLst>
              <a:ext uri="{FF2B5EF4-FFF2-40B4-BE49-F238E27FC236}">
                <a16:creationId xmlns:a16="http://schemas.microsoft.com/office/drawing/2014/main" id="{DA50A73B-E624-8AEB-6E22-7E112E15673C}"/>
              </a:ext>
            </a:extLst>
          </p:cNvPr>
          <p:cNvSpPr txBox="1">
            <a:spLocks/>
          </p:cNvSpPr>
          <p:nvPr/>
        </p:nvSpPr>
        <p:spPr>
          <a:xfrm>
            <a:off x="3267635" y="4559679"/>
            <a:ext cx="8498542" cy="456074"/>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Plasmidi Putativi: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vengono riconosciuti e separati i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contig</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dei plasmidi a partire da quelli dell’intero genoma batterico.</a:t>
            </a:r>
          </a:p>
          <a:p>
            <a:endParaRPr lang="it-IT" dirty="0"/>
          </a:p>
        </p:txBody>
      </p:sp>
      <p:sp>
        <p:nvSpPr>
          <p:cNvPr id="9" name="Segnaposto testo 44">
            <a:extLst>
              <a:ext uri="{FF2B5EF4-FFF2-40B4-BE49-F238E27FC236}">
                <a16:creationId xmlns:a16="http://schemas.microsoft.com/office/drawing/2014/main" id="{97B03CCD-4921-D169-1E55-7810BBF46C0E}"/>
              </a:ext>
            </a:extLst>
          </p:cNvPr>
          <p:cNvSpPr txBox="1">
            <a:spLocks/>
          </p:cNvSpPr>
          <p:nvPr/>
        </p:nvSpPr>
        <p:spPr>
          <a:xfrm>
            <a:off x="3267635" y="5116794"/>
            <a:ext cx="8498542" cy="456074"/>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Trascrittomi: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permette di ricostruire le sequenze dei trascritti direttamente dalle </a:t>
            </a:r>
            <a:r>
              <a:rPr lang="it-IT" sz="14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read</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di RNA senza la necessità di un genoma di riferimento.</a:t>
            </a:r>
            <a:endParaRPr lang="it-IT" dirty="0"/>
          </a:p>
        </p:txBody>
      </p:sp>
      <p:sp>
        <p:nvSpPr>
          <p:cNvPr id="11" name="Segnaposto testo 44">
            <a:extLst>
              <a:ext uri="{FF2B5EF4-FFF2-40B4-BE49-F238E27FC236}">
                <a16:creationId xmlns:a16="http://schemas.microsoft.com/office/drawing/2014/main" id="{22C389B2-A73D-8E3E-06B4-1BAB47672AA6}"/>
              </a:ext>
            </a:extLst>
          </p:cNvPr>
          <p:cNvSpPr txBox="1">
            <a:spLocks/>
          </p:cNvSpPr>
          <p:nvPr/>
        </p:nvSpPr>
        <p:spPr>
          <a:xfrm>
            <a:off x="3267635" y="5673909"/>
            <a:ext cx="8498542" cy="456074"/>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Cluster di Geni Biosintetici Putativi: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viene utilizzata una singola libreria di letture accoppiate per produrre un assemblaggio delle sequenze nucleotidiche di potenziali BGC.</a:t>
            </a:r>
            <a:endParaRPr lang="it-IT" dirty="0"/>
          </a:p>
        </p:txBody>
      </p:sp>
    </p:spTree>
    <p:extLst>
      <p:ext uri="{BB962C8B-B14F-4D97-AF65-F5344CB8AC3E}">
        <p14:creationId xmlns:p14="http://schemas.microsoft.com/office/powerpoint/2010/main" val="180597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734E-2168-1367-A9DA-212F1BF79818}"/>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E52E8817-A545-00FE-B06A-00F3539B37FC}"/>
              </a:ext>
            </a:extLst>
          </p:cNvPr>
          <p:cNvSpPr>
            <a:spLocks noGrp="1"/>
          </p:cNvSpPr>
          <p:nvPr>
            <p:ph type="title"/>
          </p:nvPr>
        </p:nvSpPr>
        <p:spPr>
          <a:xfrm>
            <a:off x="2850776" y="653782"/>
            <a:ext cx="2312895" cy="667498"/>
          </a:xfrm>
        </p:spPr>
        <p:txBody>
          <a:bodyPr rtlCol="0"/>
          <a:lstStyle>
            <a:defPPr>
              <a:defRPr lang="it-IT"/>
            </a:defPPr>
          </a:lstStyle>
          <a:p>
            <a:pPr rtl="0"/>
            <a:r>
              <a:rPr lang="it-IT" dirty="0"/>
              <a:t>OBIETTIVI</a:t>
            </a:r>
          </a:p>
        </p:txBody>
      </p:sp>
      <p:sp>
        <p:nvSpPr>
          <p:cNvPr id="42" name="Segnaposto testo 41">
            <a:extLst>
              <a:ext uri="{FF2B5EF4-FFF2-40B4-BE49-F238E27FC236}">
                <a16:creationId xmlns:a16="http://schemas.microsoft.com/office/drawing/2014/main" id="{1F38A7AB-D3C1-5FCD-96D3-2C903D8AE87C}"/>
              </a:ext>
            </a:extLst>
          </p:cNvPr>
          <p:cNvSpPr>
            <a:spLocks noGrp="1"/>
          </p:cNvSpPr>
          <p:nvPr>
            <p:ph type="body" sz="quarter" idx="15"/>
          </p:nvPr>
        </p:nvSpPr>
        <p:spPr>
          <a:xfrm>
            <a:off x="2823880" y="1590221"/>
            <a:ext cx="8821271" cy="1838779"/>
          </a:xfrm>
        </p:spPr>
        <p:txBody>
          <a:bodyPr rtlCol="0"/>
          <a:lstStyle>
            <a:defPPr>
              <a:defRPr lang="it-IT"/>
            </a:defPPr>
          </a:lstStyle>
          <a:p>
            <a:pPr rtl="0">
              <a:lnSpc>
                <a:spcPct val="100000"/>
              </a:lnSpc>
            </a:pPr>
            <a:r>
              <a:rPr lang="it-IT" sz="2000" dirty="0"/>
              <a:t>Dopo un’introduzione sui fondamenti del sequenziamento del DNA e sui metodi di</a:t>
            </a:r>
          </a:p>
          <a:p>
            <a:pPr rtl="0">
              <a:lnSpc>
                <a:spcPct val="100000"/>
              </a:lnSpc>
            </a:pPr>
            <a:r>
              <a:rPr lang="it-IT" sz="2000" dirty="0"/>
              <a:t>rappresentazione dei dati genomici attraverso i De </a:t>
            </a:r>
            <a:r>
              <a:rPr lang="it-IT" sz="2000" dirty="0" err="1"/>
              <a:t>Bruijn</a:t>
            </a:r>
            <a:r>
              <a:rPr lang="it-IT" sz="2000" dirty="0"/>
              <a:t> </a:t>
            </a:r>
            <a:r>
              <a:rPr lang="it-IT" sz="2000" dirty="0" err="1"/>
              <a:t>Graph</a:t>
            </a:r>
            <a:r>
              <a:rPr lang="it-IT" sz="2000" dirty="0"/>
              <a:t>, verrà analizzato </a:t>
            </a:r>
            <a:r>
              <a:rPr lang="it-IT" sz="2000" dirty="0" err="1"/>
              <a:t>SPAdes</a:t>
            </a:r>
            <a:r>
              <a:rPr lang="it-IT" sz="2000" dirty="0"/>
              <a:t> nel dettaglio, delineandone il funzionamento e i vari protocolli d’uso in base ai diversi scenari applicativi.</a:t>
            </a:r>
          </a:p>
        </p:txBody>
      </p:sp>
      <p:sp>
        <p:nvSpPr>
          <p:cNvPr id="3" name="Segnaposto testo 40">
            <a:extLst>
              <a:ext uri="{FF2B5EF4-FFF2-40B4-BE49-F238E27FC236}">
                <a16:creationId xmlns:a16="http://schemas.microsoft.com/office/drawing/2014/main" id="{25CD6A53-D936-3225-16A2-2A5610A95E72}"/>
              </a:ext>
            </a:extLst>
          </p:cNvPr>
          <p:cNvSpPr>
            <a:spLocks noGrp="1"/>
          </p:cNvSpPr>
          <p:nvPr>
            <p:ph type="body" sz="quarter" idx="22"/>
          </p:nvPr>
        </p:nvSpPr>
        <p:spPr>
          <a:xfrm>
            <a:off x="2850775" y="1223683"/>
            <a:ext cx="5715001" cy="365125"/>
          </a:xfrm>
        </p:spPr>
        <p:txBody>
          <a:bodyPr rtlCol="0"/>
          <a:lstStyle>
            <a:defPPr>
              <a:defRPr lang="it-IT"/>
            </a:defPPr>
          </a:lstStyle>
          <a:p>
            <a:pPr rtl="0"/>
            <a:r>
              <a:rPr lang="en-US" dirty="0"/>
              <a:t>1</a:t>
            </a:r>
            <a:r>
              <a:rPr lang="it-IT" dirty="0"/>
              <a:t>. Panoramica di </a:t>
            </a:r>
            <a:r>
              <a:rPr lang="it-IT" dirty="0" err="1"/>
              <a:t>SPAdes</a:t>
            </a:r>
            <a:endParaRPr lang="it-IT" dirty="0"/>
          </a:p>
        </p:txBody>
      </p:sp>
    </p:spTree>
    <p:extLst>
      <p:ext uri="{BB962C8B-B14F-4D97-AF65-F5344CB8AC3E}">
        <p14:creationId xmlns:p14="http://schemas.microsoft.com/office/powerpoint/2010/main" val="1705557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6DA9-A676-516D-0C88-878008C8816A}"/>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A52A20AA-FC8F-9913-431A-64A0B2D87A30}"/>
              </a:ext>
            </a:extLst>
          </p:cNvPr>
          <p:cNvSpPr>
            <a:spLocks noGrp="1"/>
          </p:cNvSpPr>
          <p:nvPr>
            <p:ph type="title"/>
          </p:nvPr>
        </p:nvSpPr>
        <p:spPr>
          <a:xfrm>
            <a:off x="2850776" y="653782"/>
            <a:ext cx="2312895" cy="667498"/>
          </a:xfrm>
        </p:spPr>
        <p:txBody>
          <a:bodyPr rtlCol="0"/>
          <a:lstStyle>
            <a:defPPr>
              <a:defRPr lang="it-IT"/>
            </a:defPPr>
          </a:lstStyle>
          <a:p>
            <a:pPr rtl="0"/>
            <a:r>
              <a:rPr lang="it-IT" dirty="0"/>
              <a:t>OBIETTIVI</a:t>
            </a:r>
          </a:p>
        </p:txBody>
      </p:sp>
      <p:sp>
        <p:nvSpPr>
          <p:cNvPr id="42" name="Segnaposto testo 41">
            <a:extLst>
              <a:ext uri="{FF2B5EF4-FFF2-40B4-BE49-F238E27FC236}">
                <a16:creationId xmlns:a16="http://schemas.microsoft.com/office/drawing/2014/main" id="{059218C2-6B53-6D1E-5EEB-CD9E516B171D}"/>
              </a:ext>
            </a:extLst>
          </p:cNvPr>
          <p:cNvSpPr>
            <a:spLocks noGrp="1"/>
          </p:cNvSpPr>
          <p:nvPr>
            <p:ph type="body" sz="quarter" idx="15"/>
          </p:nvPr>
        </p:nvSpPr>
        <p:spPr>
          <a:xfrm>
            <a:off x="2823880" y="1590221"/>
            <a:ext cx="8821271" cy="1838779"/>
          </a:xfrm>
        </p:spPr>
        <p:txBody>
          <a:bodyPr rtlCol="0"/>
          <a:lstStyle>
            <a:defPPr>
              <a:defRPr lang="it-IT"/>
            </a:defPPr>
          </a:lstStyle>
          <a:p>
            <a:pPr rtl="0">
              <a:lnSpc>
                <a:spcPct val="100000"/>
              </a:lnSpc>
            </a:pPr>
            <a:r>
              <a:rPr lang="it-IT" sz="2000" dirty="0"/>
              <a:t>Dopo un’introduzione sui fondamenti del sequenziamento del DNA e sui metodi di</a:t>
            </a:r>
          </a:p>
          <a:p>
            <a:pPr rtl="0">
              <a:lnSpc>
                <a:spcPct val="100000"/>
              </a:lnSpc>
            </a:pPr>
            <a:r>
              <a:rPr lang="it-IT" sz="2000" dirty="0"/>
              <a:t>rappresentazione dei dati genomici attraverso i De </a:t>
            </a:r>
            <a:r>
              <a:rPr lang="it-IT" sz="2000" dirty="0" err="1"/>
              <a:t>Bruijn</a:t>
            </a:r>
            <a:r>
              <a:rPr lang="it-IT" sz="2000" dirty="0"/>
              <a:t> </a:t>
            </a:r>
            <a:r>
              <a:rPr lang="it-IT" sz="2000" dirty="0" err="1"/>
              <a:t>Graph</a:t>
            </a:r>
            <a:r>
              <a:rPr lang="it-IT" sz="2000" dirty="0"/>
              <a:t>, verrà analizzato </a:t>
            </a:r>
            <a:r>
              <a:rPr lang="it-IT" sz="2000" dirty="0" err="1"/>
              <a:t>SPAdes</a:t>
            </a:r>
            <a:r>
              <a:rPr lang="it-IT" sz="2000" dirty="0"/>
              <a:t> nel dettaglio, delineandone il funzionamento e i vari protocolli d’uso in base ai diversi scenari applicativi.</a:t>
            </a:r>
          </a:p>
        </p:txBody>
      </p:sp>
      <p:sp>
        <p:nvSpPr>
          <p:cNvPr id="2" name="Segnaposto testo 41">
            <a:extLst>
              <a:ext uri="{FF2B5EF4-FFF2-40B4-BE49-F238E27FC236}">
                <a16:creationId xmlns:a16="http://schemas.microsoft.com/office/drawing/2014/main" id="{C971DDE3-B4CF-C7F2-50EF-C7B1C7F95318}"/>
              </a:ext>
            </a:extLst>
          </p:cNvPr>
          <p:cNvSpPr txBox="1">
            <a:spLocks/>
          </p:cNvSpPr>
          <p:nvPr/>
        </p:nvSpPr>
        <p:spPr>
          <a:xfrm>
            <a:off x="2850776" y="3429000"/>
            <a:ext cx="8821271" cy="1838778"/>
          </a:xfrm>
          <a:prstGeom prst="rect">
            <a:avLst/>
          </a:prstGeom>
        </p:spPr>
        <p:txBody>
          <a:bodyPr rtlCol="0"/>
          <a:lstStyle>
            <a:defPPr>
              <a:defRPr lang="it-IT"/>
            </a:defPPr>
            <a:lvl1pPr marL="0" indent="0" algn="l"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nSpc>
                <a:spcPct val="100000"/>
              </a:lnSpc>
            </a:pPr>
            <a:r>
              <a:rPr lang="en-US" sz="2000" dirty="0"/>
              <a:t>V</a:t>
            </a:r>
            <a:r>
              <a:rPr lang="it-IT" sz="2000" dirty="0"/>
              <a:t>iene valutata la qualità di un assemblaggio effettuato con </a:t>
            </a:r>
            <a:r>
              <a:rPr lang="it-IT" sz="2000" dirty="0" err="1"/>
              <a:t>SPAdes</a:t>
            </a:r>
            <a:r>
              <a:rPr lang="it-IT" sz="2000" dirty="0"/>
              <a:t> su un sequenziamento Illumina del batterio </a:t>
            </a:r>
            <a:r>
              <a:rPr lang="it-IT" sz="2000" i="1" dirty="0"/>
              <a:t>Escherichia coli</a:t>
            </a:r>
            <a:r>
              <a:rPr lang="it-IT" sz="2000" dirty="0"/>
              <a:t>. Inoltre, tali risultati verranno confrontati con quelli ottenuti da un altro assemblatore genomico, cioè </a:t>
            </a:r>
            <a:r>
              <a:rPr lang="it-IT" sz="2000" i="1" dirty="0"/>
              <a:t>Velvet.</a:t>
            </a:r>
          </a:p>
        </p:txBody>
      </p:sp>
      <p:sp>
        <p:nvSpPr>
          <p:cNvPr id="3" name="Segnaposto testo 40">
            <a:extLst>
              <a:ext uri="{FF2B5EF4-FFF2-40B4-BE49-F238E27FC236}">
                <a16:creationId xmlns:a16="http://schemas.microsoft.com/office/drawing/2014/main" id="{4DE98251-3D02-2957-7592-57F934816BA6}"/>
              </a:ext>
            </a:extLst>
          </p:cNvPr>
          <p:cNvSpPr>
            <a:spLocks noGrp="1"/>
          </p:cNvSpPr>
          <p:nvPr>
            <p:ph type="body" sz="quarter" idx="22"/>
          </p:nvPr>
        </p:nvSpPr>
        <p:spPr>
          <a:xfrm>
            <a:off x="2850775" y="1223683"/>
            <a:ext cx="5715001" cy="365125"/>
          </a:xfrm>
        </p:spPr>
        <p:txBody>
          <a:bodyPr rtlCol="0"/>
          <a:lstStyle>
            <a:defPPr>
              <a:defRPr lang="it-IT"/>
            </a:defPPr>
          </a:lstStyle>
          <a:p>
            <a:pPr rtl="0"/>
            <a:r>
              <a:rPr lang="en-US" dirty="0"/>
              <a:t>1</a:t>
            </a:r>
            <a:r>
              <a:rPr lang="it-IT" dirty="0"/>
              <a:t>. Panoramica di </a:t>
            </a:r>
            <a:r>
              <a:rPr lang="it-IT" dirty="0" err="1"/>
              <a:t>SPAdes</a:t>
            </a:r>
            <a:endParaRPr lang="it-IT" dirty="0"/>
          </a:p>
        </p:txBody>
      </p:sp>
      <p:sp>
        <p:nvSpPr>
          <p:cNvPr id="4" name="Segnaposto testo 40">
            <a:extLst>
              <a:ext uri="{FF2B5EF4-FFF2-40B4-BE49-F238E27FC236}">
                <a16:creationId xmlns:a16="http://schemas.microsoft.com/office/drawing/2014/main" id="{37A42007-C93E-5F5B-63EE-06D74A36B621}"/>
              </a:ext>
            </a:extLst>
          </p:cNvPr>
          <p:cNvSpPr txBox="1">
            <a:spLocks/>
          </p:cNvSpPr>
          <p:nvPr/>
        </p:nvSpPr>
        <p:spPr>
          <a:xfrm>
            <a:off x="2850774" y="3070213"/>
            <a:ext cx="5715001" cy="36512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Applicazione pratica di </a:t>
            </a:r>
            <a:r>
              <a:rPr lang="it-IT" dirty="0" err="1"/>
              <a:t>SPAdes</a:t>
            </a:r>
            <a:endParaRPr lang="it-IT" dirty="0"/>
          </a:p>
        </p:txBody>
      </p:sp>
    </p:spTree>
    <p:extLst>
      <p:ext uri="{BB962C8B-B14F-4D97-AF65-F5344CB8AC3E}">
        <p14:creationId xmlns:p14="http://schemas.microsoft.com/office/powerpoint/2010/main" val="2041385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2EEEFBA2-D2C5-483D-A977-8998D1677BEF}"/>
              </a:ext>
            </a:extLst>
          </p:cNvPr>
          <p:cNvSpPr>
            <a:spLocks noGrp="1"/>
          </p:cNvSpPr>
          <p:nvPr>
            <p:ph type="title"/>
          </p:nvPr>
        </p:nvSpPr>
        <p:spPr>
          <a:xfrm>
            <a:off x="4528554" y="2606554"/>
            <a:ext cx="6619058" cy="2357066"/>
          </a:xfrm>
        </p:spPr>
        <p:txBody>
          <a:bodyPr rtlCol="0"/>
          <a:lstStyle>
            <a:defPPr>
              <a:defRPr lang="it-IT"/>
            </a:defPPr>
          </a:lstStyle>
          <a:p>
            <a:pPr rtl="0"/>
            <a:r>
              <a:rPr lang="en-US" dirty="0" err="1"/>
              <a:t>Panoranica</a:t>
            </a:r>
            <a:r>
              <a:rPr lang="en-US" dirty="0"/>
              <a:t> di SPADES</a:t>
            </a:r>
            <a:endParaRPr lang="it-IT" dirty="0"/>
          </a:p>
        </p:txBody>
      </p:sp>
    </p:spTree>
    <p:extLst>
      <p:ext uri="{BB962C8B-B14F-4D97-AF65-F5344CB8AC3E}">
        <p14:creationId xmlns:p14="http://schemas.microsoft.com/office/powerpoint/2010/main" val="371649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CA1E-44B0-C551-FFF2-31023DAA84EA}"/>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BECB9E37-564B-6259-3B12-D4972D287C59}"/>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Funzionamento di </a:t>
            </a:r>
            <a:r>
              <a:rPr lang="it-IT" noProof="0" dirty="0" err="1"/>
              <a:t>spades</a:t>
            </a:r>
            <a:br>
              <a:rPr lang="it-IT" dirty="0"/>
            </a:br>
            <a:endParaRPr lang="it-IT" dirty="0"/>
          </a:p>
        </p:txBody>
      </p:sp>
      <p:sp>
        <p:nvSpPr>
          <p:cNvPr id="35" name="Rettangolo 34">
            <a:extLst>
              <a:ext uri="{FF2B5EF4-FFF2-40B4-BE49-F238E27FC236}">
                <a16:creationId xmlns:a16="http://schemas.microsoft.com/office/drawing/2014/main" id="{AE4DEF72-488C-B1D3-EA79-0EB5733FC533}"/>
              </a:ext>
            </a:extLst>
          </p:cNvPr>
          <p:cNvSpPr/>
          <p:nvPr/>
        </p:nvSpPr>
        <p:spPr>
          <a:xfrm>
            <a:off x="1125818" y="195885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DCD3925D-1A1B-D50C-AE27-A5A6E442BD8D}"/>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FASI della pipeline</a:t>
            </a:r>
          </a:p>
        </p:txBody>
      </p:sp>
      <p:sp>
        <p:nvSpPr>
          <p:cNvPr id="2" name="Segnaposto testo 44">
            <a:extLst>
              <a:ext uri="{FF2B5EF4-FFF2-40B4-BE49-F238E27FC236}">
                <a16:creationId xmlns:a16="http://schemas.microsoft.com/office/drawing/2014/main" id="{3B3B2155-50CA-FAA1-1950-1E434D13006E}"/>
              </a:ext>
            </a:extLst>
          </p:cNvPr>
          <p:cNvSpPr txBox="1">
            <a:spLocks/>
          </p:cNvSpPr>
          <p:nvPr/>
        </p:nvSpPr>
        <p:spPr>
          <a:xfrm>
            <a:off x="620830" y="1657144"/>
            <a:ext cx="9729670" cy="9209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Inizialmente,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SPAdes</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si concentra sulla costruzione del grafo di De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Bruijn</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multidimensionale, andando ad estrarre i k-</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mer</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dalle letture. Propone anche nuovi algoritmi per la rimozione di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bulge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tip</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bubble</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e  aggrega le informazioni delle </a:t>
            </a:r>
            <a:r>
              <a:rPr lang="it-IT" sz="2000" b="0"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biread</a:t>
            </a:r>
            <a:r>
              <a:rPr lang="it-IT" sz="20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in istogrammi di distanza;</a:t>
            </a:r>
          </a:p>
          <a:p>
            <a:endParaRPr lang="it-IT" dirty="0"/>
          </a:p>
        </p:txBody>
      </p:sp>
    </p:spTree>
    <p:extLst>
      <p:ext uri="{BB962C8B-B14F-4D97-AF65-F5344CB8AC3E}">
        <p14:creationId xmlns:p14="http://schemas.microsoft.com/office/powerpoint/2010/main" val="1115125416"/>
      </p:ext>
    </p:extLst>
  </p:cSld>
  <p:clrMapOvr>
    <a:masterClrMapping/>
  </p:clrMapOvr>
</p:sld>
</file>

<file path=ppt/theme/theme1.xml><?xml version="1.0" encoding="utf-8"?>
<a:theme xmlns:a="http://schemas.openxmlformats.org/drawingml/2006/main" name="Tema di Offic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08D07AFA-56ED-494E-AC96-7D874BD7F8DE}">
  <ds:schemaRefs>
    <ds:schemaRef ds:uri="http://schemas.microsoft.com/office/2006/documentManagement/types"/>
    <ds:schemaRef ds:uri="http://purl.org/dc/terms/"/>
    <ds:schemaRef ds:uri="http://schemas.microsoft.com/sharepoint/v3"/>
    <ds:schemaRef ds:uri="http://schemas.microsoft.com/office/2006/metadata/properties"/>
    <ds:schemaRef ds:uri="http://purl.org/dc/dcmitype/"/>
    <ds:schemaRef ds:uri="http://schemas.microsoft.com/office/infopath/2007/PartnerControls"/>
    <ds:schemaRef ds:uri="http://purl.org/dc/elements/1.1/"/>
    <ds:schemaRef ds:uri="http://schemas.openxmlformats.org/package/2006/metadata/core-properties"/>
    <ds:schemaRef ds:uri="230e9df3-be65-4c73-a93b-d1236ebd677e"/>
    <ds:schemaRef ds:uri="16c05727-aa75-4e4a-9b5f-8a80a1165891"/>
    <ds:schemaRef ds:uri="71af3243-3dd4-4a8d-8c0d-dd76da1f02a5"/>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3229</Words>
  <Application>Microsoft Office PowerPoint</Application>
  <PresentationFormat>Widescreen</PresentationFormat>
  <Paragraphs>175</Paragraphs>
  <Slides>33</Slides>
  <Notes>33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33</vt:i4>
      </vt:variant>
    </vt:vector>
  </HeadingPairs>
  <TitlesOfParts>
    <vt:vector size="39" baseType="lpstr">
      <vt:lpstr>Arial</vt:lpstr>
      <vt:lpstr>Calibri</vt:lpstr>
      <vt:lpstr>Calibri Light</vt:lpstr>
      <vt:lpstr>Century Gothic</vt:lpstr>
      <vt:lpstr>Courier New</vt:lpstr>
      <vt:lpstr>Tema di Office</vt:lpstr>
      <vt:lpstr>SPAdes: un nuovo algoritmo di assemblaggio del genoma</vt:lpstr>
      <vt:lpstr>Introduzione</vt:lpstr>
      <vt:lpstr>Introduzione</vt:lpstr>
      <vt:lpstr>SPAdes</vt:lpstr>
      <vt:lpstr>SPAdes</vt:lpstr>
      <vt:lpstr>OBIETTIVI</vt:lpstr>
      <vt:lpstr>OBIETTIVI</vt:lpstr>
      <vt:lpstr>Panoranica di SPADES</vt:lpstr>
      <vt:lpstr>Funzionamento di spades </vt:lpstr>
      <vt:lpstr>Funzionamento di spades </vt:lpstr>
      <vt:lpstr>Funzionamento di spades </vt:lpstr>
      <vt:lpstr>Funzionamento di spades </vt:lpstr>
      <vt:lpstr>Funzionamento di spades </vt:lpstr>
      <vt:lpstr>Funzionamento di spades </vt:lpstr>
      <vt:lpstr>Funzionamento di spades </vt:lpstr>
      <vt:lpstr>Funzionamento di spades </vt:lpstr>
      <vt:lpstr>Funzionamento di spades </vt:lpstr>
      <vt:lpstr>Funzionamento di spades </vt:lpstr>
      <vt:lpstr>Applicazione di spades</vt:lpstr>
      <vt:lpstr>Caso d’uso: dna di e. coli </vt:lpstr>
      <vt:lpstr>Caso d’uso: dna di e. coli </vt:lpstr>
      <vt:lpstr>Caso d’uso: dna di e. coli </vt:lpstr>
      <vt:lpstr>Caso d’uso: dna di e. coli </vt:lpstr>
      <vt:lpstr>Analisi della qualità con fastqc </vt:lpstr>
      <vt:lpstr>Analisi della qualità con fastqc </vt:lpstr>
      <vt:lpstr>Esecuzione di spades </vt:lpstr>
      <vt:lpstr>Esecuzione di spades </vt:lpstr>
      <vt:lpstr>velvet </vt:lpstr>
      <vt:lpstr>velvet </vt:lpstr>
      <vt:lpstr>velvet </vt:lpstr>
      <vt:lpstr>Analisi delle prestazioni</vt:lpstr>
      <vt:lpstr>CONCLUSIONI</vt:lpstr>
      <vt:lpstr>Grazie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2025-04-27T14:06:30Z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